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816" r:id="rId1"/>
  </p:sldMasterIdLst>
  <p:notesMasterIdLst>
    <p:notesMasterId r:id="rId57"/>
  </p:notesMasterIdLst>
  <p:handoutMasterIdLst>
    <p:handoutMasterId r:id="rId58"/>
  </p:handoutMasterIdLst>
  <p:sldIdLst>
    <p:sldId id="263" r:id="rId2"/>
    <p:sldId id="260" r:id="rId3"/>
    <p:sldId id="309" r:id="rId4"/>
    <p:sldId id="310" r:id="rId5"/>
    <p:sldId id="311" r:id="rId6"/>
    <p:sldId id="312" r:id="rId7"/>
    <p:sldId id="313" r:id="rId8"/>
    <p:sldId id="314" r:id="rId9"/>
    <p:sldId id="323" r:id="rId10"/>
    <p:sldId id="316" r:id="rId11"/>
    <p:sldId id="317" r:id="rId12"/>
    <p:sldId id="318" r:id="rId13"/>
    <p:sldId id="319" r:id="rId14"/>
    <p:sldId id="320" r:id="rId15"/>
    <p:sldId id="324" r:id="rId16"/>
    <p:sldId id="325" r:id="rId17"/>
    <p:sldId id="321" r:id="rId18"/>
    <p:sldId id="322" r:id="rId19"/>
    <p:sldId id="445" r:id="rId20"/>
    <p:sldId id="489" r:id="rId21"/>
    <p:sldId id="493" r:id="rId22"/>
    <p:sldId id="490" r:id="rId23"/>
    <p:sldId id="491" r:id="rId24"/>
    <p:sldId id="492" r:id="rId25"/>
    <p:sldId id="551" r:id="rId26"/>
    <p:sldId id="446" r:id="rId27"/>
    <p:sldId id="471" r:id="rId28"/>
    <p:sldId id="470" r:id="rId29"/>
    <p:sldId id="454" r:id="rId30"/>
    <p:sldId id="274" r:id="rId31"/>
    <p:sldId id="276" r:id="rId32"/>
    <p:sldId id="275" r:id="rId33"/>
    <p:sldId id="303" r:id="rId34"/>
    <p:sldId id="268" r:id="rId35"/>
    <p:sldId id="271" r:id="rId36"/>
    <p:sldId id="272" r:id="rId37"/>
    <p:sldId id="270" r:id="rId38"/>
    <p:sldId id="267" r:id="rId39"/>
    <p:sldId id="438" r:id="rId40"/>
    <p:sldId id="440" r:id="rId41"/>
    <p:sldId id="441" r:id="rId42"/>
    <p:sldId id="449" r:id="rId43"/>
    <p:sldId id="450" r:id="rId44"/>
    <p:sldId id="457" r:id="rId45"/>
    <p:sldId id="451" r:id="rId46"/>
    <p:sldId id="452" r:id="rId47"/>
    <p:sldId id="458" r:id="rId48"/>
    <p:sldId id="459" r:id="rId49"/>
    <p:sldId id="460" r:id="rId50"/>
    <p:sldId id="461" r:id="rId51"/>
    <p:sldId id="462" r:id="rId52"/>
    <p:sldId id="465" r:id="rId53"/>
    <p:sldId id="466" r:id="rId54"/>
    <p:sldId id="467" r:id="rId55"/>
    <p:sldId id="468" r:id="rId5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D907"/>
    <a:srgbClr val="66CCFF"/>
    <a:srgbClr val="527688"/>
    <a:srgbClr val="5E889D"/>
    <a:srgbClr val="94B0BE"/>
    <a:srgbClr val="4E3721"/>
    <a:srgbClr val="3333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57563" autoAdjust="0"/>
  </p:normalViewPr>
  <p:slideViewPr>
    <p:cSldViewPr>
      <p:cViewPr varScale="1">
        <p:scale>
          <a:sx n="37" d="100"/>
          <a:sy n="37" d="100"/>
        </p:scale>
        <p:origin x="2120" y="2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Workbook1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steveb:Desktop:wtf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steveb:Desktop:wtf.xlsx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steveb:Desktop:wtf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1643101412941601"/>
          <c:y val="1.54559505409583E-2"/>
          <c:w val="0.874711387506237"/>
          <c:h val="0.81594356346878605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rgbClr val="3366FF"/>
            </a:solidFill>
          </c:spPr>
          <c:invertIfNegative val="0"/>
          <c:cat>
            <c:strRef>
              <c:f>Sheet1!$A$1:$A$20</c:f>
              <c:strCache>
                <c:ptCount val="20"/>
                <c:pt idx="0">
                  <c:v>C++</c:v>
                </c:pt>
                <c:pt idx="1">
                  <c:v>Lua</c:v>
                </c:pt>
                <c:pt idx="2">
                  <c:v>Scala</c:v>
                </c:pt>
                <c:pt idx="3">
                  <c:v>C#</c:v>
                </c:pt>
                <c:pt idx="4">
                  <c:v>JavaScript</c:v>
                </c:pt>
                <c:pt idx="5">
                  <c:v>Shell</c:v>
                </c:pt>
                <c:pt idx="6">
                  <c:v>CSS</c:v>
                </c:pt>
                <c:pt idx="7">
                  <c:v>Python</c:v>
                </c:pt>
                <c:pt idx="8">
                  <c:v>CoffeeScript</c:v>
                </c:pt>
                <c:pt idx="9">
                  <c:v>Haskell</c:v>
                </c:pt>
                <c:pt idx="10">
                  <c:v>Go</c:v>
                </c:pt>
                <c:pt idx="11">
                  <c:v>Java</c:v>
                </c:pt>
                <c:pt idx="12">
                  <c:v>VimL</c:v>
                </c:pt>
                <c:pt idx="13">
                  <c:v>PHP</c:v>
                </c:pt>
                <c:pt idx="14">
                  <c:v>EmacsLisp</c:v>
                </c:pt>
                <c:pt idx="15">
                  <c:v>Objective-C</c:v>
                </c:pt>
                <c:pt idx="16">
                  <c:v>C</c:v>
                </c:pt>
                <c:pt idx="17">
                  <c:v>Ruby</c:v>
                </c:pt>
                <c:pt idx="18">
                  <c:v>Perl</c:v>
                </c:pt>
                <c:pt idx="19">
                  <c:v>Clojure</c:v>
                </c:pt>
              </c:strCache>
            </c:strRef>
          </c:cat>
          <c:val>
            <c:numRef>
              <c:f>Sheet1!$B$1:$B$20</c:f>
              <c:numCache>
                <c:formatCode>General</c:formatCode>
                <c:ptCount val="20"/>
                <c:pt idx="0">
                  <c:v>5.1000000000000004E-3</c:v>
                </c:pt>
                <c:pt idx="1">
                  <c:v>3.2000000000000002E-3</c:v>
                </c:pt>
                <c:pt idx="2">
                  <c:v>2.5999999999999999E-3</c:v>
                </c:pt>
                <c:pt idx="3">
                  <c:v>2.0999999999999999E-3</c:v>
                </c:pt>
                <c:pt idx="4">
                  <c:v>1.6000000000000001E-3</c:v>
                </c:pt>
                <c:pt idx="5">
                  <c:v>1.5E-3</c:v>
                </c:pt>
                <c:pt idx="6">
                  <c:v>1.5E-3</c:v>
                </c:pt>
                <c:pt idx="7">
                  <c:v>1.4E-3</c:v>
                </c:pt>
                <c:pt idx="8">
                  <c:v>1.1999999999999999E-3</c:v>
                </c:pt>
                <c:pt idx="9">
                  <c:v>1.1000000000000001E-3</c:v>
                </c:pt>
                <c:pt idx="10">
                  <c:v>1.1000000000000001E-3</c:v>
                </c:pt>
                <c:pt idx="11">
                  <c:v>1E-3</c:v>
                </c:pt>
                <c:pt idx="12">
                  <c:v>1E-3</c:v>
                </c:pt>
                <c:pt idx="13">
                  <c:v>1E-3</c:v>
                </c:pt>
                <c:pt idx="14">
                  <c:v>8.9999999999999998E-4</c:v>
                </c:pt>
                <c:pt idx="15">
                  <c:v>8.0000000000000004E-4</c:v>
                </c:pt>
                <c:pt idx="16">
                  <c:v>8.0000000000000004E-4</c:v>
                </c:pt>
                <c:pt idx="17">
                  <c:v>5.9999999999999995E-4</c:v>
                </c:pt>
                <c:pt idx="18">
                  <c:v>5.9999999999999995E-4</c:v>
                </c:pt>
                <c:pt idx="19">
                  <c:v>2.9999999999999997E-4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CD9-4536-AC5B-9E5386B403B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121481184"/>
        <c:axId val="2121484160"/>
      </c:barChart>
      <c:catAx>
        <c:axId val="212148118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400">
                <a:solidFill>
                  <a:srgbClr val="000000"/>
                </a:solidFill>
              </a:defRPr>
            </a:pPr>
            <a:endParaRPr lang="en-US"/>
          </a:p>
        </c:txPr>
        <c:crossAx val="2121484160"/>
        <c:crosses val="autoZero"/>
        <c:auto val="1"/>
        <c:lblAlgn val="ctr"/>
        <c:lblOffset val="100"/>
        <c:noMultiLvlLbl val="0"/>
      </c:catAx>
      <c:valAx>
        <c:axId val="2121484160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 sz="2000"/>
                </a:pPr>
                <a:r>
                  <a:rPr lang="en-US" sz="2000" dirty="0"/>
                  <a:t>Comments with "WTF"/repo*</a:t>
                </a:r>
              </a:p>
            </c:rich>
          </c:tx>
          <c:layout>
            <c:manualLayout>
              <c:xMode val="edge"/>
              <c:yMode val="edge"/>
              <c:x val="1.46624639462571E-3"/>
              <c:y val="0.113045876993351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200"/>
            </a:pPr>
            <a:endParaRPr lang="en-US"/>
          </a:p>
        </c:txPr>
        <c:crossAx val="2121481184"/>
        <c:crosses val="autoZero"/>
        <c:crossBetween val="between"/>
      </c:valAx>
    </c:plotArea>
    <c:plotVisOnly val="1"/>
    <c:dispBlanksAs val="gap"/>
    <c:showDLblsOverMax val="0"/>
  </c:chart>
  <c:spPr>
    <a:ln>
      <a:noFill/>
    </a:ln>
  </c:sp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dirty="0"/>
              <a:t>spectral-norm*</a:t>
            </a:r>
          </a:p>
        </c:rich>
      </c:tx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3366FF"/>
            </a:solidFill>
          </c:spPr>
          <c:invertIfNegative val="0"/>
          <c:cat>
            <c:strRef>
              <c:f>'mandelbrot (2)'!$A$2:$A$15</c:f>
              <c:strCache>
                <c:ptCount val="14"/>
                <c:pt idx="0">
                  <c:v>C++ g++</c:v>
                </c:pt>
                <c:pt idx="1">
                  <c:v>Fortran</c:v>
                </c:pt>
                <c:pt idx="2">
                  <c:v>C gcc</c:v>
                </c:pt>
                <c:pt idx="3">
                  <c:v>Ada</c:v>
                </c:pt>
                <c:pt idx="4">
                  <c:v>Lisp</c:v>
                </c:pt>
                <c:pt idx="5">
                  <c:v>Haskell GHC</c:v>
                </c:pt>
                <c:pt idx="6">
                  <c:v>Java 7</c:v>
                </c:pt>
                <c:pt idx="7">
                  <c:v>Go</c:v>
                </c:pt>
                <c:pt idx="8">
                  <c:v>C# mono</c:v>
                </c:pt>
                <c:pt idx="9">
                  <c:v>Erlang</c:v>
                </c:pt>
                <c:pt idx="10">
                  <c:v>PHP</c:v>
                </c:pt>
                <c:pt idx="11">
                  <c:v>Ruby jruby</c:v>
                </c:pt>
                <c:pt idx="12">
                  <c:v>Perl</c:v>
                </c:pt>
                <c:pt idx="13">
                  <c:v>Python</c:v>
                </c:pt>
              </c:strCache>
            </c:strRef>
          </c:cat>
          <c:val>
            <c:numRef>
              <c:f>'mandelbrot (2)'!$E$2:$E$15</c:f>
              <c:numCache>
                <c:formatCode>0</c:formatCode>
                <c:ptCount val="14"/>
                <c:pt idx="0">
                  <c:v>1</c:v>
                </c:pt>
                <c:pt idx="1">
                  <c:v>1</c:v>
                </c:pt>
                <c:pt idx="2">
                  <c:v>1.01</c:v>
                </c:pt>
                <c:pt idx="3">
                  <c:v>1.1950000000000001</c:v>
                </c:pt>
                <c:pt idx="4">
                  <c:v>2.0099999999999998</c:v>
                </c:pt>
                <c:pt idx="5">
                  <c:v>2.0299999999999998</c:v>
                </c:pt>
                <c:pt idx="6">
                  <c:v>2.1</c:v>
                </c:pt>
                <c:pt idx="7">
                  <c:v>2.6549999999999998</c:v>
                </c:pt>
                <c:pt idx="8">
                  <c:v>3.7850000000000001</c:v>
                </c:pt>
                <c:pt idx="9">
                  <c:v>5.754999999999999</c:v>
                </c:pt>
                <c:pt idx="10">
                  <c:v>54.43</c:v>
                </c:pt>
                <c:pt idx="11">
                  <c:v>93.83</c:v>
                </c:pt>
                <c:pt idx="12">
                  <c:v>114.94499999999999</c:v>
                </c:pt>
                <c:pt idx="13">
                  <c:v>134.16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943-4B7C-BF9F-4B03DD1E067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124014816"/>
        <c:axId val="2124009424"/>
      </c:barChart>
      <c:catAx>
        <c:axId val="212401481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100"/>
            </a:pPr>
            <a:endParaRPr lang="en-US"/>
          </a:p>
        </c:txPr>
        <c:crossAx val="2124009424"/>
        <c:crosses val="autoZero"/>
        <c:auto val="1"/>
        <c:lblAlgn val="ctr"/>
        <c:lblOffset val="100"/>
        <c:noMultiLvlLbl val="0"/>
      </c:catAx>
      <c:valAx>
        <c:axId val="2124009424"/>
        <c:scaling>
          <c:logBase val="10"/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 sz="1400" b="1"/>
                </a:pPr>
                <a:r>
                  <a:rPr lang="en-US" sz="1400" b="1" i="0" baseline="0" dirty="0">
                    <a:effectLst/>
                  </a:rPr>
                  <a:t>elapsed time/best (log)</a:t>
                </a:r>
                <a:endParaRPr lang="en-US" sz="1400" b="1" dirty="0">
                  <a:effectLst/>
                </a:endParaRPr>
              </a:p>
            </c:rich>
          </c:tx>
          <c:overlay val="0"/>
        </c:title>
        <c:numFmt formatCode="0" sourceLinked="1"/>
        <c:majorTickMark val="out"/>
        <c:minorTickMark val="none"/>
        <c:tickLblPos val="nextTo"/>
        <c:crossAx val="2124014816"/>
        <c:crosses val="autoZero"/>
        <c:crossBetween val="between"/>
      </c:valAx>
    </c:plotArea>
    <c:plotVisOnly val="1"/>
    <c:dispBlanksAs val="gap"/>
    <c:showDLblsOverMax val="0"/>
  </c:chart>
  <c:spPr>
    <a:ln>
      <a:noFill/>
    </a:ln>
  </c:sp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dirty="0" err="1"/>
              <a:t>mandelbrot</a:t>
            </a:r>
            <a:r>
              <a:rPr lang="en-US" dirty="0"/>
              <a:t>*</a:t>
            </a:r>
          </a:p>
        </c:rich>
      </c:tx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3366FF"/>
            </a:solidFill>
          </c:spPr>
          <c:invertIfNegative val="0"/>
          <c:cat>
            <c:strRef>
              <c:f>mandelbrot!$A$2:$A$15</c:f>
              <c:strCache>
                <c:ptCount val="14"/>
                <c:pt idx="0">
                  <c:v>Fortran</c:v>
                </c:pt>
                <c:pt idx="1">
                  <c:v>C++ g++</c:v>
                </c:pt>
                <c:pt idx="2">
                  <c:v>C gcc</c:v>
                </c:pt>
                <c:pt idx="3">
                  <c:v>Ada</c:v>
                </c:pt>
                <c:pt idx="4">
                  <c:v>Haskell GHC</c:v>
                </c:pt>
                <c:pt idx="5">
                  <c:v>Java 7</c:v>
                </c:pt>
                <c:pt idx="6">
                  <c:v>C# mono</c:v>
                </c:pt>
                <c:pt idx="7">
                  <c:v>Go</c:v>
                </c:pt>
                <c:pt idx="8">
                  <c:v>Lisp</c:v>
                </c:pt>
                <c:pt idx="9">
                  <c:v>Erlang</c:v>
                </c:pt>
                <c:pt idx="10">
                  <c:v>PHP</c:v>
                </c:pt>
                <c:pt idx="11">
                  <c:v>Python</c:v>
                </c:pt>
                <c:pt idx="12">
                  <c:v>Ruby</c:v>
                </c:pt>
                <c:pt idx="13">
                  <c:v>Perl</c:v>
                </c:pt>
              </c:strCache>
            </c:strRef>
          </c:cat>
          <c:val>
            <c:numRef>
              <c:f>mandelbrot!$E$2:$E$15</c:f>
              <c:numCache>
                <c:formatCode>0</c:formatCode>
                <c:ptCount val="14"/>
                <c:pt idx="0">
                  <c:v>1</c:v>
                </c:pt>
                <c:pt idx="1">
                  <c:v>1.2132963988919661</c:v>
                </c:pt>
                <c:pt idx="2">
                  <c:v>1.6149584487534629</c:v>
                </c:pt>
                <c:pt idx="3">
                  <c:v>1.7340720221606649</c:v>
                </c:pt>
                <c:pt idx="4">
                  <c:v>1.858725761772853</c:v>
                </c:pt>
                <c:pt idx="5">
                  <c:v>1.8975069252077561</c:v>
                </c:pt>
                <c:pt idx="6">
                  <c:v>2.2603878116343501</c:v>
                </c:pt>
                <c:pt idx="7">
                  <c:v>3.3767313019390581</c:v>
                </c:pt>
                <c:pt idx="8">
                  <c:v>4.6952908587257554</c:v>
                </c:pt>
                <c:pt idx="9">
                  <c:v>29.717451523545709</c:v>
                </c:pt>
                <c:pt idx="10">
                  <c:v>80.603878116343353</c:v>
                </c:pt>
                <c:pt idx="11">
                  <c:v>116.34349030470911</c:v>
                </c:pt>
                <c:pt idx="12">
                  <c:v>182.82548476454281</c:v>
                </c:pt>
                <c:pt idx="13">
                  <c:v>216.06648199445979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7B7-4B0D-ADF2-7D6DD756FDF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138789424"/>
        <c:axId val="2138792800"/>
      </c:barChart>
      <c:catAx>
        <c:axId val="213878942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200"/>
            </a:pPr>
            <a:endParaRPr lang="en-US"/>
          </a:p>
        </c:txPr>
        <c:crossAx val="2138792800"/>
        <c:crosses val="autoZero"/>
        <c:auto val="1"/>
        <c:lblAlgn val="ctr"/>
        <c:lblOffset val="100"/>
        <c:noMultiLvlLbl val="0"/>
      </c:catAx>
      <c:valAx>
        <c:axId val="2138792800"/>
        <c:scaling>
          <c:logBase val="10"/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 sz="1400"/>
                </a:pPr>
                <a:r>
                  <a:rPr lang="en-US" sz="1400" b="1" i="0" baseline="0" dirty="0">
                    <a:effectLst/>
                  </a:rPr>
                  <a:t>elapsed time/best (log)</a:t>
                </a:r>
                <a:endParaRPr lang="en-US" sz="1400" dirty="0">
                  <a:effectLst/>
                </a:endParaRPr>
              </a:p>
            </c:rich>
          </c:tx>
          <c:overlay val="0"/>
        </c:title>
        <c:numFmt formatCode="0" sourceLinked="1"/>
        <c:majorTickMark val="out"/>
        <c:minorTickMark val="none"/>
        <c:tickLblPos val="nextTo"/>
        <c:crossAx val="2138789424"/>
        <c:crosses val="autoZero"/>
        <c:crossBetween val="between"/>
      </c:valAx>
    </c:plotArea>
    <c:plotVisOnly val="1"/>
    <c:dispBlanksAs val="gap"/>
    <c:showDLblsOverMax val="0"/>
  </c:chart>
  <c:spPr>
    <a:ln>
      <a:noFill/>
    </a:ln>
  </c:sp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dirty="0" err="1"/>
              <a:t>chameneos-redux</a:t>
            </a:r>
            <a:r>
              <a:rPr lang="en-US" dirty="0"/>
              <a:t>*</a:t>
            </a:r>
          </a:p>
        </c:rich>
      </c:tx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3366FF"/>
            </a:solidFill>
          </c:spPr>
          <c:invertIfNegative val="0"/>
          <c:cat>
            <c:strRef>
              <c:f>'chameneos-redux'!$A$2:$A$13</c:f>
              <c:strCache>
                <c:ptCount val="12"/>
                <c:pt idx="0">
                  <c:v>C gcc</c:v>
                </c:pt>
                <c:pt idx="1">
                  <c:v>C++ g++</c:v>
                </c:pt>
                <c:pt idx="2">
                  <c:v>Lisp</c:v>
                </c:pt>
                <c:pt idx="3">
                  <c:v>Ada</c:v>
                </c:pt>
                <c:pt idx="4">
                  <c:v>Go</c:v>
                </c:pt>
                <c:pt idx="5">
                  <c:v>Java 7</c:v>
                </c:pt>
                <c:pt idx="6">
                  <c:v>C# mono</c:v>
                </c:pt>
                <c:pt idx="7">
                  <c:v>Haskell GHC</c:v>
                </c:pt>
                <c:pt idx="8">
                  <c:v>Erlang</c:v>
                </c:pt>
                <c:pt idx="9">
                  <c:v>Ruby jruby</c:v>
                </c:pt>
                <c:pt idx="10">
                  <c:v>Python</c:v>
                </c:pt>
                <c:pt idx="11">
                  <c:v>Perl</c:v>
                </c:pt>
              </c:strCache>
            </c:strRef>
          </c:cat>
          <c:val>
            <c:numRef>
              <c:f>'chameneos-redux'!$E$2:$E$13</c:f>
              <c:numCache>
                <c:formatCode>0</c:formatCode>
                <c:ptCount val="12"/>
                <c:pt idx="0">
                  <c:v>1</c:v>
                </c:pt>
                <c:pt idx="1">
                  <c:v>1.164556962025316</c:v>
                </c:pt>
                <c:pt idx="2">
                  <c:v>2.6329113924050631</c:v>
                </c:pt>
                <c:pt idx="3">
                  <c:v>2.6329113924050631</c:v>
                </c:pt>
                <c:pt idx="4">
                  <c:v>6.6962025316455698</c:v>
                </c:pt>
                <c:pt idx="5">
                  <c:v>9.5316455696202524</c:v>
                </c:pt>
                <c:pt idx="6">
                  <c:v>33.835443037974677</c:v>
                </c:pt>
                <c:pt idx="7">
                  <c:v>47.05063291139237</c:v>
                </c:pt>
                <c:pt idx="8">
                  <c:v>69.949367088607602</c:v>
                </c:pt>
                <c:pt idx="9">
                  <c:v>78</c:v>
                </c:pt>
                <c:pt idx="10">
                  <c:v>368.83544303797453</c:v>
                </c:pt>
                <c:pt idx="11">
                  <c:v>683.54430379746827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26B-4D09-909D-9BF29C669B4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123971328"/>
        <c:axId val="2123953072"/>
      </c:barChart>
      <c:catAx>
        <c:axId val="2123971328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200"/>
            </a:pPr>
            <a:endParaRPr lang="en-US"/>
          </a:p>
        </c:txPr>
        <c:crossAx val="2123953072"/>
        <c:crosses val="autoZero"/>
        <c:auto val="1"/>
        <c:lblAlgn val="ctr"/>
        <c:lblOffset val="100"/>
        <c:noMultiLvlLbl val="0"/>
      </c:catAx>
      <c:valAx>
        <c:axId val="2123953072"/>
        <c:scaling>
          <c:logBase val="10"/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 sz="1400"/>
                </a:pPr>
                <a:r>
                  <a:rPr lang="en-US" sz="1400" dirty="0"/>
                  <a:t>elapsed time/best (log)</a:t>
                </a:r>
              </a:p>
            </c:rich>
          </c:tx>
          <c:overlay val="0"/>
        </c:title>
        <c:numFmt formatCode="0" sourceLinked="1"/>
        <c:majorTickMark val="out"/>
        <c:minorTickMark val="none"/>
        <c:tickLblPos val="nextTo"/>
        <c:crossAx val="2123971328"/>
        <c:crosses val="autoZero"/>
        <c:crossBetween val="between"/>
      </c:valAx>
    </c:plotArea>
    <c:plotVisOnly val="1"/>
    <c:dispBlanksAs val="gap"/>
    <c:showDLblsOverMax val="0"/>
  </c:chart>
  <c:spPr>
    <a:ln>
      <a:noFill/>
    </a:ln>
  </c:spPr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1A901C-9564-E045-A955-5F1440C61447}" type="datetimeFigureOut">
              <a:rPr lang="en-US" smtClean="0"/>
              <a:t>1/14/2022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B54F64-5450-7B4A-849E-BB4B2598D6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08015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AU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AU" dirty="0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="" xmlns:a14="http://schemas.microsoft.com/office/drawing/2010/main" val="1"/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AU" dirty="0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21F40510-7C7D-B840-91AA-CC3F248A460D}" type="slidenum">
              <a:rPr lang="en-AU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05434212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Arial" charset="0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8C75C6B-8C56-F84A-85B6-1A70E1702C8A}" type="slidenum">
              <a:rPr lang="en-AU"/>
              <a:pPr/>
              <a:t>2</a:t>
            </a:fld>
            <a:endParaRPr lang="en-AU" dirty="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978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45B725-EFF7-4622-978E-53F502DC855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2320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45B725-EFF7-4622-978E-53F502DC855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2320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45B725-EFF7-4622-978E-53F502DC855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2320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45B725-EFF7-4622-978E-53F502DC855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2320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45B725-EFF7-4622-978E-53F502DC8552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8269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45B725-EFF7-4622-978E-53F502DC8552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9501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45B725-EFF7-4622-978E-53F502DC8552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4474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45B725-EFF7-4622-978E-53F502DC8552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76025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45B725-EFF7-4622-978E-53F502DC8552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92660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45B725-EFF7-4622-978E-53F502DC8552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2950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45B725-EFF7-4622-978E-53F502DC855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2320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45B725-EFF7-4622-978E-53F502DC855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2320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45B725-EFF7-4622-978E-53F502DC855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2320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45B725-EFF7-4622-978E-53F502DC855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2320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45B725-EFF7-4622-978E-53F502DC855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2320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45B725-EFF7-4622-978E-53F502DC855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2320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45B725-EFF7-4622-978E-53F502DC855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2320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45B725-EFF7-4622-978E-53F502DC855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2320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814A40-737E-476C-8110-11477CD831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24E99A-3EFE-4DFF-B870-D8F7B4C393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454E16-E98C-4952-BE3E-2AC0A68D71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08876C-0561-448D-A797-8B1EACE19E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Footer text goes in here</a:t>
            </a:r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840F22-882E-48F6-93F8-64761F7A6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C91D7-57C6-E047-AC77-8E23F628D8DB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995208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FE5485-E614-4099-946D-F72CC49D6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28C85EF-8FE3-422E-A138-5C4964E96A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60CE52-04B8-456D-B723-CE3014BB26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B334D8-8E73-4C70-A53D-8E8AD86F01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Footer text goes in here</a:t>
            </a:r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F4F991-09A4-4C36-886F-7C79CB16E1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D1BDAF-E43A-2D4C-8BB1-BC2835508F6E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5119058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D587C57-9CC0-4D30-8BB6-6497EE78A95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2A1837-7A58-479B-8E1A-33B0CC4CBF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DCCA62-9C6A-4F1E-AA61-F9D41D6BF0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7F4552-8F25-4C32-908D-697D9A629F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Footer text goes in here</a:t>
            </a:r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C508FA-B999-4BC8-B189-CB3AC2266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2985C-8F45-0D4D-A214-0622E580F345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3637306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One-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2276872"/>
            <a:ext cx="8229600" cy="1143000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AU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/>
              <a:t>Footer text goes in here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7B0C0-1A57-0142-B786-C21331CDAEDA}" type="slidenum">
              <a:rPr lang="en-AU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155521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>
            <a:lvl1pPr>
              <a:defRPr/>
            </a:lvl1pPr>
          </a:lstStyle>
          <a:p>
            <a:r>
              <a:rPr lang="en-AU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4040188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AU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1600200"/>
            <a:ext cx="4041775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AU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/>
              <a:t>Footer text goes in here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66B0B2-E891-1B43-AE97-0DEA3AF4D60E}" type="slidenum">
              <a:rPr lang="en-AU"/>
              <a:pPr/>
              <a:t>‹#›</a:t>
            </a:fld>
            <a:endParaRPr lang="en-AU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457200" y="2212848"/>
            <a:ext cx="4041648" cy="3913632"/>
          </a:xfrm>
        </p:spPr>
        <p:txBody>
          <a:bodyPr/>
          <a:lstStyle/>
          <a:p>
            <a:pPr lvl="0"/>
            <a:r>
              <a:rPr lang="en-AU" dirty="0"/>
              <a:t>Click to edit Master text styles</a:t>
            </a:r>
          </a:p>
          <a:p>
            <a:pPr lvl="1"/>
            <a:r>
              <a:rPr lang="en-AU" dirty="0"/>
              <a:t>Second level</a:t>
            </a:r>
          </a:p>
          <a:p>
            <a:pPr lvl="2"/>
            <a:r>
              <a:rPr lang="en-AU" dirty="0"/>
              <a:t>Third level</a:t>
            </a:r>
          </a:p>
          <a:p>
            <a:pPr lvl="3"/>
            <a:r>
              <a:rPr lang="en-AU" dirty="0"/>
              <a:t>Fourth level</a:t>
            </a:r>
          </a:p>
          <a:p>
            <a:pPr lvl="4"/>
            <a:r>
              <a:rPr lang="en-AU" dirty="0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72584" y="2212848"/>
            <a:ext cx="4041648" cy="3913187"/>
          </a:xfrm>
        </p:spPr>
        <p:txBody>
          <a:bodyPr/>
          <a:lstStyle/>
          <a:p>
            <a:pPr lvl="0"/>
            <a:r>
              <a:rPr lang="en-AU" dirty="0"/>
              <a:t>Click to edit Master text styles</a:t>
            </a:r>
          </a:p>
          <a:p>
            <a:pPr lvl="1"/>
            <a:r>
              <a:rPr lang="en-AU" dirty="0"/>
              <a:t>Second level</a:t>
            </a:r>
          </a:p>
          <a:p>
            <a:pPr lvl="2"/>
            <a:r>
              <a:rPr lang="en-AU" dirty="0"/>
              <a:t>Third level</a:t>
            </a:r>
          </a:p>
          <a:p>
            <a:pPr lvl="3"/>
            <a:r>
              <a:rPr lang="en-AU" dirty="0"/>
              <a:t>Fourth level</a:t>
            </a:r>
          </a:p>
          <a:p>
            <a:pPr lvl="4"/>
            <a:r>
              <a:rPr lang="en-AU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05624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C3AE0-900A-4989-80B1-6983C898F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64043D-1B38-48F5-BAC8-F3E56BC7D4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254211-76D0-4EE6-8AFB-79B7E854DB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5885B2-5C2E-464A-BE5F-87B0F742D6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Footer text goes in here</a:t>
            </a:r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1C311D-CD08-44EF-8929-F71192086D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25081-AB83-7848-9A33-1FC8AF21598F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0143940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D70AE5-D1D2-4BBA-BC23-6BFC2A3633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596B10-5852-4B61-B017-7AD7A6A9E0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45E80F-3AD2-43FB-9557-9F0B2848B3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96B07B-586D-417F-9BB4-EE644DBE50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Footer text goes in here</a:t>
            </a:r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8049A0-37AA-4B50-82C9-E3B7DA203E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2581FE-4388-5641-89A4-E20A40464AB9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7915023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14F887-8265-4EC3-B31E-66D39D04EB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69BEE-E255-4C5C-9180-6343428EB0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1B6585-E975-45DC-8F0D-133F2649FA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4BE039-5E23-4B5E-86C9-F42781730B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CC65C2-0002-44BD-A12F-ED1519915A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Footer text goes in here</a:t>
            </a:r>
            <a:endParaRPr lang="en-A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92DEEA-F9AD-43E4-A1DB-2B6D439DB2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7B0C0-1A57-0142-B786-C21331CDAEDA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084887662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042A9-7BD3-47C8-B41B-D1EE37912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DD4F91-7634-4C5F-8F4A-5758E19F73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E845E3-525D-48D4-931A-B8E60CB8AB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E7D968C-D8F8-4301-BD44-00F1158D430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D211078-5F74-468F-B7F5-10310CE5AA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A74F805-168D-4C1B-A7E0-5EAF1000CC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BA2F620-7719-462A-A9AB-5F37358AB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Footer text goes in here</a:t>
            </a:r>
            <a:endParaRPr lang="en-AU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A2FC3F5-C9FB-4C7C-895B-DE7BB6D96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7B0C0-1A57-0142-B786-C21331CDAEDA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27947599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0EDEA3-D212-40D5-B798-004731191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313C7CB-0923-4D9E-ACE3-9FBD23C4DE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6F2F04-6048-4B28-976E-FFB1966C3F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Footer text goes in here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9120FC-7E3A-4265-933A-89A51511D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46DF5-FB39-274B-9924-8146970676CB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2229125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1767B89-EB18-4124-BE03-3B1C46CC52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AE7ECF3-533D-4038-B2CC-9B3482635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Footer text goes in here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9CEEE6-405A-4B83-BDFA-B8EB8B8FF7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C0038-BE76-D540-940C-9C526689CC2D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0433216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94973-BEF4-4881-91B8-933A4A20A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6DB78F-C562-4245-8152-A956DBAEA0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006EA5-E806-4159-9E64-3FE30A19E2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E19CD4-4753-44A3-88CD-7CE49EC89F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797AFE-A368-43D6-86F8-0AF5437E27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Footer text goes in here</a:t>
            </a:r>
            <a:endParaRPr lang="en-A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C88880-EB2D-4083-B235-4999202474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0417F-12A0-694D-8ADD-634671EFB678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840831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8B0991-870C-4AA2-8441-67FB9E5878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80C6F4B-49EA-4118-A8EF-2C2EBAF86EF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F4F3EB-AEE3-4735-BAD7-96D3E6E357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F07AA4-7509-4C9B-9552-D10E41DE81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5B6EB5-9E63-4B60-BD86-76A109C52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Footer text goes in here</a:t>
            </a:r>
            <a:endParaRPr lang="en-A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AF3E06-FFA5-4AB7-AACB-159752909D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0E8A6-6042-C64B-AF3F-C900E4C301A2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3101335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C943990-34A0-4E6A-B6EB-F02E6343A3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4F6C2F-1A99-44DA-9470-6594A8ED52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1A7A73-8252-4034-8219-E860A998D1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289894-74A2-4F8D-A6C4-2B325531DE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AU"/>
              <a:t>Footer text goes in here</a:t>
            </a:r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CDCB5E-72E7-43B4-AF3E-598CD9EA2A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37B0C0-1A57-0142-B786-C21331CDAEDA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2775124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7" r:id="rId1"/>
    <p:sldLayoutId id="2147483818" r:id="rId2"/>
    <p:sldLayoutId id="2147483819" r:id="rId3"/>
    <p:sldLayoutId id="2147483820" r:id="rId4"/>
    <p:sldLayoutId id="2147483821" r:id="rId5"/>
    <p:sldLayoutId id="2147483822" r:id="rId6"/>
    <p:sldLayoutId id="2147483823" r:id="rId7"/>
    <p:sldLayoutId id="2147483824" r:id="rId8"/>
    <p:sldLayoutId id="2147483825" r:id="rId9"/>
    <p:sldLayoutId id="2147483826" r:id="rId10"/>
    <p:sldLayoutId id="2147483827" r:id="rId11"/>
    <p:sldLayoutId id="2147483828" r:id="rId12"/>
    <p:sldLayoutId id="2147483829" r:id="rId13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4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4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microsoft.com/office/2007/relationships/hdphoto" Target="../media/hdphoto5.wdp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microsoft.com/office/2007/relationships/hdphoto" Target="../media/hdphoto6.wd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microsoft.com/office/2007/relationships/hdphoto" Target="../media/hdphoto9.wdp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4" name="Rectangle 4"/>
          <p:cNvSpPr>
            <a:spLocks noGrp="1" noChangeArrowheads="1"/>
          </p:cNvSpPr>
          <p:nvPr>
            <p:ph type="ctrTitle"/>
          </p:nvPr>
        </p:nvSpPr>
        <p:spPr>
          <a:xfrm>
            <a:off x="539552" y="2106721"/>
            <a:ext cx="8207375" cy="1754327"/>
          </a:xfrm>
        </p:spPr>
        <p:txBody>
          <a:bodyPr>
            <a:noAutofit/>
          </a:bodyPr>
          <a:lstStyle/>
          <a:p>
            <a:pPr algn="l"/>
            <a:br>
              <a:rPr lang="en-US" sz="4000" b="1" dirty="0"/>
            </a:br>
            <a:br>
              <a:rPr lang="en-US" sz="4000" b="1" dirty="0"/>
            </a:br>
            <a:br>
              <a:rPr lang="en-US" sz="4000" b="1" dirty="0"/>
            </a:br>
            <a:r>
              <a:rPr lang="en-US" sz="4000" b="1" dirty="0"/>
              <a:t>CSE 6305 </a:t>
            </a:r>
            <a:br>
              <a:rPr lang="en-US" sz="4000" b="1" dirty="0"/>
            </a:br>
            <a:r>
              <a:rPr lang="en-US" sz="4000" b="1" dirty="0"/>
              <a:t>Programming Languages and Systems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92919" y="-42323"/>
            <a:ext cx="8079581" cy="1658198"/>
          </a:xfrm>
        </p:spPr>
        <p:txBody>
          <a:bodyPr>
            <a:normAutofit/>
          </a:bodyPr>
          <a:lstStyle/>
          <a:p>
            <a:r>
              <a:rPr lang="en-US" sz="3200" b="1" dirty="0"/>
              <a:t>some </a:t>
            </a:r>
            <a:r>
              <a:rPr lang="en-US" sz="3200" b="1" dirty="0" err="1"/>
              <a:t>php</a:t>
            </a:r>
            <a:r>
              <a:rPr lang="en-US" sz="3200" b="1" dirty="0"/>
              <a:t>…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8EBCE-4910-4097-A687-D75D3355F86D}" type="slidenum">
              <a:rPr lang="en-US" smtClean="0"/>
              <a:t>10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2810919" y="1430861"/>
            <a:ext cx="3860803" cy="3416320"/>
          </a:xfrm>
          <a:prstGeom prst="rect">
            <a:avLst/>
          </a:prstGeom>
          <a:solidFill>
            <a:schemeClr val="bg1"/>
          </a:solidFill>
          <a:effectLst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latin typeface="Monaco"/>
                <a:cs typeface="Monaco"/>
              </a:rPr>
              <a:t>&lt;?</a:t>
            </a:r>
            <a:r>
              <a:rPr lang="en-US" sz="2400" dirty="0" err="1">
                <a:solidFill>
                  <a:srgbClr val="0000FF"/>
                </a:solidFill>
                <a:latin typeface="Monaco"/>
                <a:cs typeface="Monaco"/>
              </a:rPr>
              <a:t>php</a:t>
            </a:r>
            <a:endParaRPr lang="en-US" sz="2400" dirty="0">
              <a:solidFill>
                <a:srgbClr val="0000FF"/>
              </a:solidFill>
              <a:latin typeface="Monaco"/>
              <a:cs typeface="Monaco"/>
            </a:endParaRPr>
          </a:p>
          <a:p>
            <a:r>
              <a:rPr lang="en-US" sz="2400" dirty="0">
                <a:solidFill>
                  <a:srgbClr val="0000FF"/>
                </a:solidFill>
                <a:latin typeface="Monaco"/>
                <a:cs typeface="Monaco"/>
              </a:rPr>
              <a:t>$A </a:t>
            </a:r>
            <a:r>
              <a:rPr lang="en-US" sz="2400" dirty="0">
                <a:solidFill>
                  <a:srgbClr val="008000"/>
                </a:solidFill>
                <a:latin typeface="Monaco"/>
                <a:cs typeface="Monaco"/>
              </a:rPr>
              <a:t>= array();</a:t>
            </a:r>
          </a:p>
          <a:p>
            <a:r>
              <a:rPr lang="en-US" sz="2400" dirty="0">
                <a:solidFill>
                  <a:srgbClr val="0000FF"/>
                </a:solidFill>
                <a:latin typeface="Monaco"/>
                <a:cs typeface="Monaco"/>
              </a:rPr>
              <a:t>$A</a:t>
            </a:r>
            <a:r>
              <a:rPr lang="en-US" sz="2400" dirty="0">
                <a:solidFill>
                  <a:srgbClr val="008000"/>
                </a:solidFill>
                <a:latin typeface="Monaco"/>
                <a:cs typeface="Monaco"/>
              </a:rPr>
              <a:t>[</a:t>
            </a:r>
            <a:r>
              <a:rPr lang="en-US" sz="2400" dirty="0">
                <a:solidFill>
                  <a:srgbClr val="0000FF"/>
                </a:solidFill>
                <a:latin typeface="Monaco"/>
                <a:cs typeface="Monaco"/>
              </a:rPr>
              <a:t>0</a:t>
            </a:r>
            <a:r>
              <a:rPr lang="en-US" sz="2400" dirty="0">
                <a:solidFill>
                  <a:srgbClr val="008000"/>
                </a:solidFill>
                <a:latin typeface="Monaco"/>
                <a:cs typeface="Monaco"/>
              </a:rPr>
              <a:t>] = </a:t>
            </a:r>
            <a:r>
              <a:rPr lang="en-US" sz="2400" dirty="0">
                <a:solidFill>
                  <a:srgbClr val="0000FF"/>
                </a:solidFill>
                <a:latin typeface="Monaco"/>
                <a:cs typeface="Monaco"/>
              </a:rPr>
              <a:t>5</a:t>
            </a:r>
            <a:r>
              <a:rPr lang="en-US" sz="2400" dirty="0">
                <a:solidFill>
                  <a:srgbClr val="008000"/>
                </a:solidFill>
                <a:latin typeface="Monaco"/>
                <a:cs typeface="Monaco"/>
              </a:rPr>
              <a:t>;</a:t>
            </a:r>
          </a:p>
          <a:p>
            <a:endParaRPr lang="en-US" sz="2400" dirty="0">
              <a:solidFill>
                <a:srgbClr val="008000"/>
              </a:solidFill>
              <a:latin typeface="Monaco"/>
              <a:cs typeface="Monaco"/>
            </a:endParaRPr>
          </a:p>
          <a:p>
            <a:r>
              <a:rPr lang="en-US" sz="2400" dirty="0">
                <a:solidFill>
                  <a:srgbClr val="0000FF"/>
                </a:solidFill>
                <a:latin typeface="Monaco"/>
                <a:cs typeface="Monaco"/>
              </a:rPr>
              <a:t>$C </a:t>
            </a:r>
            <a:r>
              <a:rPr lang="en-US" sz="2400" dirty="0">
                <a:solidFill>
                  <a:srgbClr val="008000"/>
                </a:solidFill>
                <a:latin typeface="Monaco"/>
                <a:cs typeface="Monaco"/>
              </a:rPr>
              <a:t>= </a:t>
            </a:r>
            <a:r>
              <a:rPr lang="en-US" sz="2400" dirty="0">
                <a:solidFill>
                  <a:srgbClr val="0000FF"/>
                </a:solidFill>
                <a:latin typeface="Monaco"/>
                <a:cs typeface="Monaco"/>
              </a:rPr>
              <a:t>$A</a:t>
            </a:r>
            <a:r>
              <a:rPr lang="en-US" sz="2400" dirty="0">
                <a:solidFill>
                  <a:srgbClr val="008000"/>
                </a:solidFill>
                <a:latin typeface="Monaco"/>
                <a:cs typeface="Monaco"/>
              </a:rPr>
              <a:t>;</a:t>
            </a:r>
          </a:p>
          <a:p>
            <a:r>
              <a:rPr lang="en-US" sz="2400" dirty="0">
                <a:solidFill>
                  <a:srgbClr val="0000FF"/>
                </a:solidFill>
                <a:latin typeface="Monaco"/>
                <a:cs typeface="Monaco"/>
              </a:rPr>
              <a:t>$C</a:t>
            </a:r>
            <a:r>
              <a:rPr lang="en-US" sz="2400" dirty="0">
                <a:solidFill>
                  <a:srgbClr val="008000"/>
                </a:solidFill>
                <a:latin typeface="Monaco"/>
                <a:cs typeface="Monaco"/>
              </a:rPr>
              <a:t>[</a:t>
            </a:r>
            <a:r>
              <a:rPr lang="en-US" sz="2400" dirty="0">
                <a:solidFill>
                  <a:srgbClr val="0000FF"/>
                </a:solidFill>
                <a:latin typeface="Monaco"/>
                <a:cs typeface="Monaco"/>
              </a:rPr>
              <a:t>0</a:t>
            </a:r>
            <a:r>
              <a:rPr lang="en-US" sz="2400" dirty="0">
                <a:solidFill>
                  <a:srgbClr val="008000"/>
                </a:solidFill>
                <a:latin typeface="Monaco"/>
                <a:cs typeface="Monaco"/>
              </a:rPr>
              <a:t>] = </a:t>
            </a:r>
            <a:r>
              <a:rPr lang="en-US" sz="2400" dirty="0">
                <a:solidFill>
                  <a:srgbClr val="0000FF"/>
                </a:solidFill>
                <a:latin typeface="Monaco"/>
                <a:cs typeface="Monaco"/>
              </a:rPr>
              <a:t>10</a:t>
            </a:r>
            <a:r>
              <a:rPr lang="en-US" sz="2400" dirty="0">
                <a:solidFill>
                  <a:srgbClr val="008000"/>
                </a:solidFill>
                <a:latin typeface="Monaco"/>
                <a:cs typeface="Monaco"/>
              </a:rPr>
              <a:t>;</a:t>
            </a:r>
          </a:p>
          <a:p>
            <a:endParaRPr lang="en-US" sz="2400" dirty="0">
              <a:solidFill>
                <a:srgbClr val="008000"/>
              </a:solidFill>
              <a:latin typeface="Monaco"/>
              <a:cs typeface="Monaco"/>
            </a:endParaRPr>
          </a:p>
          <a:p>
            <a:r>
              <a:rPr lang="en-US" sz="2400" dirty="0">
                <a:solidFill>
                  <a:srgbClr val="008000"/>
                </a:solidFill>
                <a:latin typeface="Monaco"/>
                <a:cs typeface="Monaco"/>
              </a:rPr>
              <a:t>echo </a:t>
            </a:r>
            <a:r>
              <a:rPr lang="en-US" sz="2400" dirty="0">
                <a:solidFill>
                  <a:srgbClr val="FF0000"/>
                </a:solidFill>
                <a:latin typeface="Monaco"/>
                <a:cs typeface="Monaco"/>
              </a:rPr>
              <a:t>"A[0]: $A[0]"</a:t>
            </a:r>
            <a:r>
              <a:rPr lang="en-US" sz="2400" dirty="0">
                <a:solidFill>
                  <a:srgbClr val="008000"/>
                </a:solidFill>
                <a:latin typeface="Monaco"/>
                <a:cs typeface="Monaco"/>
              </a:rPr>
              <a:t>;</a:t>
            </a:r>
          </a:p>
          <a:p>
            <a:r>
              <a:rPr lang="en-US" sz="2400" dirty="0">
                <a:solidFill>
                  <a:srgbClr val="0000FF"/>
                </a:solidFill>
                <a:latin typeface="Monaco"/>
                <a:cs typeface="Monaco"/>
              </a:rPr>
              <a:t>?&gt;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815168" y="2510358"/>
            <a:ext cx="24010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latin typeface="Monaco"/>
                <a:cs typeface="Monaco"/>
              </a:rPr>
              <a:t>$b </a:t>
            </a:r>
            <a:r>
              <a:rPr lang="en-US" sz="2400" dirty="0">
                <a:solidFill>
                  <a:srgbClr val="008000"/>
                </a:solidFill>
                <a:latin typeface="Monaco"/>
                <a:cs typeface="Monaco"/>
              </a:rPr>
              <a:t>= </a:t>
            </a:r>
            <a:r>
              <a:rPr lang="en-US" sz="2400" dirty="0">
                <a:solidFill>
                  <a:srgbClr val="0000FF"/>
                </a:solidFill>
                <a:latin typeface="Monaco"/>
                <a:cs typeface="Monaco"/>
              </a:rPr>
              <a:t>&amp;$A[0]</a:t>
            </a:r>
            <a:r>
              <a:rPr lang="en-US" sz="2400" dirty="0">
                <a:solidFill>
                  <a:srgbClr val="008000"/>
                </a:solidFill>
                <a:latin typeface="Monaco"/>
                <a:cs typeface="Monaco"/>
              </a:rPr>
              <a:t>;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806438" y="5787212"/>
            <a:ext cx="37084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onaco"/>
                <a:cs typeface="Monaco"/>
              </a:rPr>
              <a:t>A[0]: 10</a:t>
            </a:r>
          </a:p>
        </p:txBody>
      </p:sp>
    </p:spTree>
    <p:extLst>
      <p:ext uri="{BB962C8B-B14F-4D97-AF65-F5344CB8AC3E}">
        <p14:creationId xmlns:p14="http://schemas.microsoft.com/office/powerpoint/2010/main" val="149764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92919" y="-42323"/>
            <a:ext cx="8079581" cy="1658198"/>
          </a:xfrm>
        </p:spPr>
        <p:txBody>
          <a:bodyPr>
            <a:normAutofit/>
          </a:bodyPr>
          <a:lstStyle/>
          <a:p>
            <a:r>
              <a:rPr lang="en-US" sz="3200" b="1" dirty="0"/>
              <a:t>some </a:t>
            </a:r>
            <a:r>
              <a:rPr lang="en-US" sz="3200" b="1" dirty="0" err="1"/>
              <a:t>php</a:t>
            </a:r>
            <a:r>
              <a:rPr lang="en-US" sz="3200" b="1" dirty="0"/>
              <a:t>…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8EBCE-4910-4097-A687-D75D3355F86D}" type="slidenum">
              <a:rPr lang="en-US" smtClean="0"/>
              <a:t>11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2810919" y="1425378"/>
            <a:ext cx="3860803" cy="3785652"/>
          </a:xfrm>
          <a:prstGeom prst="rect">
            <a:avLst/>
          </a:prstGeom>
          <a:solidFill>
            <a:schemeClr val="bg1"/>
          </a:solidFill>
          <a:effectLst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latin typeface="Monaco"/>
                <a:cs typeface="Monaco"/>
              </a:rPr>
              <a:t>&lt;?</a:t>
            </a:r>
            <a:r>
              <a:rPr lang="en-US" sz="2400" dirty="0" err="1">
                <a:solidFill>
                  <a:srgbClr val="0000FF"/>
                </a:solidFill>
                <a:latin typeface="Monaco"/>
                <a:cs typeface="Monaco"/>
              </a:rPr>
              <a:t>php</a:t>
            </a:r>
            <a:endParaRPr lang="en-US" sz="2400" dirty="0">
              <a:solidFill>
                <a:srgbClr val="0000FF"/>
              </a:solidFill>
              <a:latin typeface="Monaco"/>
              <a:cs typeface="Monaco"/>
            </a:endParaRPr>
          </a:p>
          <a:p>
            <a:r>
              <a:rPr lang="en-US" sz="2400" dirty="0">
                <a:solidFill>
                  <a:srgbClr val="0000FF"/>
                </a:solidFill>
                <a:latin typeface="Monaco"/>
                <a:cs typeface="Monaco"/>
              </a:rPr>
              <a:t>$A </a:t>
            </a:r>
            <a:r>
              <a:rPr lang="en-US" sz="2400" dirty="0">
                <a:solidFill>
                  <a:srgbClr val="008000"/>
                </a:solidFill>
                <a:latin typeface="Monaco"/>
                <a:cs typeface="Monaco"/>
              </a:rPr>
              <a:t>= array();</a:t>
            </a:r>
          </a:p>
          <a:p>
            <a:r>
              <a:rPr lang="en-US" sz="2400" dirty="0">
                <a:solidFill>
                  <a:srgbClr val="0000FF"/>
                </a:solidFill>
                <a:latin typeface="Monaco"/>
                <a:cs typeface="Monaco"/>
              </a:rPr>
              <a:t>$A</a:t>
            </a:r>
            <a:r>
              <a:rPr lang="en-US" sz="2400" dirty="0">
                <a:solidFill>
                  <a:srgbClr val="008000"/>
                </a:solidFill>
                <a:latin typeface="Monaco"/>
                <a:cs typeface="Monaco"/>
              </a:rPr>
              <a:t>[</a:t>
            </a:r>
            <a:r>
              <a:rPr lang="en-US" sz="2400" dirty="0">
                <a:solidFill>
                  <a:srgbClr val="0000FF"/>
                </a:solidFill>
                <a:latin typeface="Monaco"/>
                <a:cs typeface="Monaco"/>
              </a:rPr>
              <a:t>0</a:t>
            </a:r>
            <a:r>
              <a:rPr lang="en-US" sz="2400" dirty="0">
                <a:solidFill>
                  <a:srgbClr val="008000"/>
                </a:solidFill>
                <a:latin typeface="Monaco"/>
                <a:cs typeface="Monaco"/>
              </a:rPr>
              <a:t>] = </a:t>
            </a:r>
            <a:r>
              <a:rPr lang="en-US" sz="2400" dirty="0">
                <a:solidFill>
                  <a:srgbClr val="0000FF"/>
                </a:solidFill>
                <a:latin typeface="Monaco"/>
                <a:cs typeface="Monaco"/>
              </a:rPr>
              <a:t>5</a:t>
            </a:r>
            <a:r>
              <a:rPr lang="en-US" sz="2400" dirty="0">
                <a:solidFill>
                  <a:srgbClr val="008000"/>
                </a:solidFill>
                <a:latin typeface="Monaco"/>
                <a:cs typeface="Monaco"/>
              </a:rPr>
              <a:t>;</a:t>
            </a:r>
          </a:p>
          <a:p>
            <a:r>
              <a:rPr lang="en-US" sz="2400" dirty="0">
                <a:solidFill>
                  <a:srgbClr val="0000FF"/>
                </a:solidFill>
                <a:latin typeface="Monaco"/>
                <a:cs typeface="Monaco"/>
              </a:rPr>
              <a:t>$b </a:t>
            </a:r>
            <a:r>
              <a:rPr lang="en-US" sz="2400" dirty="0">
                <a:solidFill>
                  <a:srgbClr val="008000"/>
                </a:solidFill>
                <a:latin typeface="Monaco"/>
                <a:cs typeface="Monaco"/>
              </a:rPr>
              <a:t>= </a:t>
            </a:r>
            <a:r>
              <a:rPr lang="en-US" sz="2400" dirty="0">
                <a:solidFill>
                  <a:srgbClr val="0000FF"/>
                </a:solidFill>
                <a:latin typeface="Monaco"/>
                <a:cs typeface="Monaco"/>
              </a:rPr>
              <a:t>&amp;$A[0]</a:t>
            </a:r>
            <a:r>
              <a:rPr lang="en-US" sz="2400" dirty="0">
                <a:solidFill>
                  <a:srgbClr val="008000"/>
                </a:solidFill>
                <a:latin typeface="Monaco"/>
                <a:cs typeface="Monaco"/>
              </a:rPr>
              <a:t>;</a:t>
            </a:r>
          </a:p>
          <a:p>
            <a:r>
              <a:rPr lang="en-US" sz="2400" dirty="0">
                <a:solidFill>
                  <a:srgbClr val="0000FF"/>
                </a:solidFill>
                <a:latin typeface="Monaco"/>
                <a:cs typeface="Monaco"/>
              </a:rPr>
              <a:t>$C </a:t>
            </a:r>
            <a:r>
              <a:rPr lang="en-US" sz="2400" dirty="0">
                <a:solidFill>
                  <a:srgbClr val="008000"/>
                </a:solidFill>
                <a:latin typeface="Monaco"/>
                <a:cs typeface="Monaco"/>
              </a:rPr>
              <a:t>= </a:t>
            </a:r>
            <a:r>
              <a:rPr lang="en-US" sz="2400" dirty="0">
                <a:solidFill>
                  <a:srgbClr val="0000FF"/>
                </a:solidFill>
                <a:latin typeface="Monaco"/>
                <a:cs typeface="Monaco"/>
              </a:rPr>
              <a:t>$A</a:t>
            </a:r>
            <a:r>
              <a:rPr lang="en-US" sz="2400" dirty="0">
                <a:solidFill>
                  <a:srgbClr val="008000"/>
                </a:solidFill>
                <a:latin typeface="Monaco"/>
                <a:cs typeface="Monaco"/>
              </a:rPr>
              <a:t>;</a:t>
            </a:r>
          </a:p>
          <a:p>
            <a:r>
              <a:rPr lang="en-US" sz="2400" dirty="0">
                <a:solidFill>
                  <a:srgbClr val="008000"/>
                </a:solidFill>
                <a:latin typeface="Monaco"/>
                <a:cs typeface="Monaco"/>
              </a:rPr>
              <a:t> </a:t>
            </a:r>
          </a:p>
          <a:p>
            <a:r>
              <a:rPr lang="en-US" sz="2400" dirty="0">
                <a:solidFill>
                  <a:srgbClr val="0000FF"/>
                </a:solidFill>
                <a:latin typeface="Monaco"/>
                <a:cs typeface="Monaco"/>
              </a:rPr>
              <a:t>$C</a:t>
            </a:r>
            <a:r>
              <a:rPr lang="en-US" sz="2400" dirty="0">
                <a:solidFill>
                  <a:srgbClr val="008000"/>
                </a:solidFill>
                <a:latin typeface="Monaco"/>
                <a:cs typeface="Monaco"/>
              </a:rPr>
              <a:t>[</a:t>
            </a:r>
            <a:r>
              <a:rPr lang="en-US" sz="2400" dirty="0">
                <a:solidFill>
                  <a:srgbClr val="0000FF"/>
                </a:solidFill>
                <a:latin typeface="Monaco"/>
                <a:cs typeface="Monaco"/>
              </a:rPr>
              <a:t>0</a:t>
            </a:r>
            <a:r>
              <a:rPr lang="en-US" sz="2400" dirty="0">
                <a:solidFill>
                  <a:srgbClr val="008000"/>
                </a:solidFill>
                <a:latin typeface="Monaco"/>
                <a:cs typeface="Monaco"/>
              </a:rPr>
              <a:t>] = </a:t>
            </a:r>
            <a:r>
              <a:rPr lang="en-US" sz="2400" dirty="0">
                <a:solidFill>
                  <a:srgbClr val="0000FF"/>
                </a:solidFill>
                <a:latin typeface="Monaco"/>
                <a:cs typeface="Monaco"/>
              </a:rPr>
              <a:t>10</a:t>
            </a:r>
            <a:r>
              <a:rPr lang="en-US" sz="2400" dirty="0">
                <a:solidFill>
                  <a:srgbClr val="008000"/>
                </a:solidFill>
                <a:latin typeface="Monaco"/>
                <a:cs typeface="Monaco"/>
              </a:rPr>
              <a:t>;</a:t>
            </a:r>
          </a:p>
          <a:p>
            <a:endParaRPr lang="en-US" sz="2400" dirty="0">
              <a:solidFill>
                <a:srgbClr val="008000"/>
              </a:solidFill>
              <a:latin typeface="Monaco"/>
              <a:cs typeface="Monaco"/>
            </a:endParaRPr>
          </a:p>
          <a:p>
            <a:r>
              <a:rPr lang="en-US" sz="2400" dirty="0">
                <a:solidFill>
                  <a:srgbClr val="008000"/>
                </a:solidFill>
                <a:latin typeface="Monaco"/>
                <a:cs typeface="Monaco"/>
              </a:rPr>
              <a:t>echo </a:t>
            </a:r>
            <a:r>
              <a:rPr lang="en-US" sz="2400" dirty="0">
                <a:solidFill>
                  <a:srgbClr val="FF0000"/>
                </a:solidFill>
                <a:latin typeface="Monaco"/>
                <a:cs typeface="Monaco"/>
              </a:rPr>
              <a:t>"A[0]: $A[0]"</a:t>
            </a:r>
            <a:r>
              <a:rPr lang="en-US" sz="2400" dirty="0">
                <a:solidFill>
                  <a:srgbClr val="008000"/>
                </a:solidFill>
                <a:latin typeface="Monaco"/>
                <a:cs typeface="Monaco"/>
              </a:rPr>
              <a:t>;</a:t>
            </a:r>
          </a:p>
          <a:p>
            <a:r>
              <a:rPr lang="en-US" sz="2400" dirty="0">
                <a:solidFill>
                  <a:srgbClr val="0000FF"/>
                </a:solidFill>
                <a:latin typeface="Monaco"/>
                <a:cs typeface="Monaco"/>
              </a:rPr>
              <a:t>?&gt;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827868" y="3228775"/>
            <a:ext cx="20316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8000"/>
                </a:solidFill>
                <a:latin typeface="Monaco"/>
                <a:cs typeface="Monaco"/>
              </a:rPr>
              <a:t>unset(</a:t>
            </a:r>
            <a:r>
              <a:rPr lang="en-US" sz="2400" dirty="0">
                <a:solidFill>
                  <a:srgbClr val="0000FF"/>
                </a:solidFill>
                <a:latin typeface="Monaco"/>
                <a:cs typeface="Monaco"/>
              </a:rPr>
              <a:t>$b</a:t>
            </a:r>
            <a:r>
              <a:rPr lang="en-US" sz="2400" dirty="0">
                <a:solidFill>
                  <a:srgbClr val="008000"/>
                </a:solidFill>
                <a:latin typeface="Monaco"/>
                <a:cs typeface="Monaco"/>
              </a:rPr>
              <a:t>);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810917" y="5773267"/>
            <a:ext cx="37084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Monaco"/>
                <a:cs typeface="Monaco"/>
              </a:rPr>
              <a:t>A[0]: 5</a:t>
            </a:r>
          </a:p>
        </p:txBody>
      </p:sp>
    </p:spTree>
    <p:extLst>
      <p:ext uri="{BB962C8B-B14F-4D97-AF65-F5344CB8AC3E}">
        <p14:creationId xmlns:p14="http://schemas.microsoft.com/office/powerpoint/2010/main" val="3425078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8EBCE-4910-4097-A687-D75D3355F86D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7" name="Picture 6" descr="php20993-a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464" y="690259"/>
            <a:ext cx="7369073" cy="5259021"/>
          </a:xfrm>
          <a:prstGeom prst="rect">
            <a:avLst/>
          </a:prstGeom>
          <a:effectLst>
            <a:outerShdw blurRad="5080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02175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8EBCE-4910-4097-A687-D75D3355F86D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3" name="Picture 2" descr="php20993-b.tif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714" b="1351"/>
          <a:stretch/>
        </p:blipFill>
        <p:spPr>
          <a:xfrm>
            <a:off x="885096" y="2962070"/>
            <a:ext cx="7373809" cy="864863"/>
          </a:xfrm>
          <a:prstGeom prst="rect">
            <a:avLst/>
          </a:prstGeom>
          <a:effectLst>
            <a:outerShdw blurRad="5080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959302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8EBCE-4910-4097-A687-D75D3355F86D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4" name="Picture 3" descr="copyonwrit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8310" y="295836"/>
            <a:ext cx="4567380" cy="5910728"/>
          </a:xfrm>
          <a:prstGeom prst="rect">
            <a:avLst/>
          </a:prstGeom>
          <a:effectLst>
            <a:outerShdw blurRad="5080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1358900" y="29845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080444" y="6290763"/>
            <a:ext cx="9822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POPL’09</a:t>
            </a:r>
          </a:p>
        </p:txBody>
      </p:sp>
    </p:spTree>
    <p:extLst>
      <p:ext uri="{BB962C8B-B14F-4D97-AF65-F5344CB8AC3E}">
        <p14:creationId xmlns:p14="http://schemas.microsoft.com/office/powerpoint/2010/main" val="25832702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sz="3200" b="1" dirty="0"/>
              <a:t>PHP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AU"/>
              <a:t>“I don’t know how to stop it, there was never any intent to write a programming language […] </a:t>
            </a:r>
            <a:r>
              <a:rPr lang="en-AU" b="1">
                <a:solidFill>
                  <a:schemeClr val="accent2"/>
                </a:solidFill>
              </a:rPr>
              <a:t>I have absolutely no idea how to write a programming language</a:t>
            </a:r>
            <a:r>
              <a:rPr lang="en-AU"/>
              <a:t>, I just kept adding the next logical step on the way.”</a:t>
            </a:r>
          </a:p>
          <a:p>
            <a:pPr lvl="1"/>
            <a:r>
              <a:rPr lang="en-AU"/>
              <a:t>Rasmus Lerdorf, creator of PHP</a:t>
            </a:r>
          </a:p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27E25081-AB83-7848-9A33-1FC8AF21598F}" type="slidenum">
              <a:rPr lang="en-AU"/>
              <a:pPr/>
              <a:t>15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9570502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/>
              <a:t>some Python…</a:t>
            </a:r>
            <a:endParaRPr lang="en-AU" sz="3200" b="1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AU"/>
              <a:t>C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AU"/>
              <a:t>Python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D97CA-7D2E-F349-BF98-746F861C632A}" type="slidenum">
              <a:rPr lang="en-AU"/>
              <a:pPr/>
              <a:t>16</a:t>
            </a:fld>
            <a:endParaRPr lang="en-AU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ln w="12700" cmpd="sng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>
                <a:latin typeface="Consolas"/>
                <a:cs typeface="Consolas"/>
              </a:rPr>
              <a:t>int NUM = 111181111;</a:t>
            </a:r>
          </a:p>
          <a:p>
            <a:pPr marL="0" indent="0">
              <a:buNone/>
            </a:pPr>
            <a:r>
              <a:rPr lang="en-US" sz="1600">
                <a:latin typeface="Consolas"/>
                <a:cs typeface="Consolas"/>
              </a:rPr>
              <a:t>   </a:t>
            </a:r>
          </a:p>
          <a:p>
            <a:pPr marL="0" indent="0">
              <a:buNone/>
            </a:pPr>
            <a:r>
              <a:rPr lang="en-US" sz="1600">
                <a:latin typeface="Consolas"/>
                <a:cs typeface="Consolas"/>
              </a:rPr>
              <a:t>int is_prime(int n) {</a:t>
            </a:r>
          </a:p>
          <a:p>
            <a:pPr marL="0" indent="0">
              <a:buNone/>
            </a:pPr>
            <a:r>
              <a:rPr lang="en-US" sz="1600">
                <a:latin typeface="Consolas"/>
                <a:cs typeface="Consolas"/>
              </a:rPr>
              <a:t>   int i;</a:t>
            </a:r>
          </a:p>
          <a:p>
            <a:pPr marL="0" indent="0">
              <a:buNone/>
            </a:pPr>
            <a:r>
              <a:rPr lang="en-US" sz="1600">
                <a:latin typeface="Consolas"/>
                <a:cs typeface="Consolas"/>
              </a:rPr>
              <a:t>   for(i = 2; i &lt; n; i++) {</a:t>
            </a:r>
          </a:p>
          <a:p>
            <a:pPr marL="0" indent="0">
              <a:buNone/>
            </a:pPr>
            <a:r>
              <a:rPr lang="en-US" sz="1600">
                <a:latin typeface="Consolas"/>
                <a:cs typeface="Consolas"/>
              </a:rPr>
              <a:t>     if (n % i == 0) {</a:t>
            </a:r>
          </a:p>
          <a:p>
            <a:pPr marL="0" indent="0">
              <a:buNone/>
            </a:pPr>
            <a:r>
              <a:rPr lang="en-US" sz="1600">
                <a:latin typeface="Consolas"/>
                <a:cs typeface="Consolas"/>
              </a:rPr>
              <a:t>       return 0;</a:t>
            </a:r>
          </a:p>
          <a:p>
            <a:pPr marL="0" indent="0">
              <a:buNone/>
            </a:pPr>
            <a:r>
              <a:rPr lang="en-US" sz="1600">
                <a:latin typeface="Consolas"/>
                <a:cs typeface="Consolas"/>
              </a:rPr>
              <a:t>     }</a:t>
            </a:r>
          </a:p>
          <a:p>
            <a:pPr marL="0" indent="0">
              <a:buNone/>
            </a:pPr>
            <a:r>
              <a:rPr lang="en-US" sz="1600">
                <a:latin typeface="Consolas"/>
                <a:cs typeface="Consolas"/>
              </a:rPr>
              <a:t>   }</a:t>
            </a:r>
          </a:p>
          <a:p>
            <a:pPr marL="0" indent="0">
              <a:buNone/>
            </a:pPr>
            <a:r>
              <a:rPr lang="en-US" sz="1600">
                <a:latin typeface="Consolas"/>
                <a:cs typeface="Consolas"/>
              </a:rPr>
              <a:t>   return 1;</a:t>
            </a:r>
          </a:p>
          <a:p>
            <a:pPr marL="0" indent="0">
              <a:buNone/>
            </a:pPr>
            <a:r>
              <a:rPr lang="en-US" sz="1600">
                <a:latin typeface="Consolas"/>
                <a:cs typeface="Consolas"/>
              </a:rPr>
              <a:t> } 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ln w="12700" cmpd="sng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>
                <a:latin typeface="Consolas"/>
                <a:cs typeface="Consolas"/>
              </a:rPr>
              <a:t>NUM = 111181111</a:t>
            </a:r>
          </a:p>
          <a:p>
            <a:pPr marL="0" indent="0">
              <a:buNone/>
            </a:pPr>
            <a:endParaRPr lang="en-US" sz="160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1600">
                <a:latin typeface="Consolas"/>
                <a:cs typeface="Consolas"/>
              </a:rPr>
              <a:t>def is_prime(n):</a:t>
            </a:r>
          </a:p>
          <a:p>
            <a:pPr marL="0" indent="0">
              <a:buNone/>
            </a:pPr>
            <a:r>
              <a:rPr lang="en-US" sz="1600">
                <a:latin typeface="Consolas"/>
                <a:cs typeface="Consolas"/>
              </a:rPr>
              <a:t>    i = 2</a:t>
            </a:r>
          </a:p>
          <a:p>
            <a:pPr marL="0" indent="0">
              <a:buNone/>
            </a:pPr>
            <a:r>
              <a:rPr lang="en-US" sz="1600">
                <a:latin typeface="Consolas"/>
                <a:cs typeface="Consolas"/>
              </a:rPr>
              <a:t>    while i &lt; n:</a:t>
            </a:r>
          </a:p>
          <a:p>
            <a:pPr marL="0" indent="0">
              <a:buNone/>
            </a:pPr>
            <a:r>
              <a:rPr lang="en-US" sz="1600">
                <a:latin typeface="Consolas"/>
                <a:cs typeface="Consolas"/>
              </a:rPr>
              <a:t>        if n % i == 0:</a:t>
            </a:r>
          </a:p>
          <a:p>
            <a:pPr marL="0" indent="0">
              <a:buNone/>
            </a:pPr>
            <a:r>
              <a:rPr lang="en-US" sz="1600">
                <a:latin typeface="Consolas"/>
                <a:cs typeface="Consolas"/>
              </a:rPr>
              <a:t>            return False</a:t>
            </a:r>
          </a:p>
          <a:p>
            <a:pPr marL="0" indent="0">
              <a:buNone/>
            </a:pPr>
            <a:r>
              <a:rPr lang="en-US" sz="1600">
                <a:latin typeface="Consolas"/>
                <a:cs typeface="Consolas"/>
              </a:rPr>
              <a:t>        i += 1</a:t>
            </a:r>
          </a:p>
          <a:p>
            <a:pPr marL="0" indent="0">
              <a:buNone/>
            </a:pPr>
            <a:endParaRPr lang="en-US" sz="160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1600">
                <a:latin typeface="Consolas"/>
                <a:cs typeface="Consolas"/>
              </a:rPr>
              <a:t>    return True </a:t>
            </a:r>
            <a:endParaRPr lang="en-AU" sz="1600">
              <a:latin typeface="Consolas"/>
              <a:cs typeface="Consolas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331640" y="3068960"/>
            <a:ext cx="6480720" cy="1584176"/>
          </a:xfrm>
          <a:prstGeom prst="rect">
            <a:avLst/>
          </a:prstGeom>
          <a:ln/>
          <a:effectLst>
            <a:glow rad="63500">
              <a:schemeClr val="tx2">
                <a:alpha val="60000"/>
              </a:schemeClr>
            </a:glo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tabLst>
                <a:tab pos="808038" algn="l"/>
                <a:tab pos="4037013" algn="dec"/>
              </a:tabLst>
            </a:pPr>
            <a:r>
              <a:rPr lang="en-AU" sz="2800"/>
              <a:t>	C (GCC, O0): 	</a:t>
            </a:r>
            <a:r>
              <a:rPr lang="en-AU" sz="2800" b="1"/>
              <a:t>0.624s</a:t>
            </a:r>
            <a:endParaRPr lang="en-AU" sz="2800"/>
          </a:p>
          <a:p>
            <a:pPr>
              <a:tabLst>
                <a:tab pos="808038" algn="l"/>
                <a:tab pos="4037013" algn="dec"/>
              </a:tabLst>
            </a:pPr>
            <a:r>
              <a:rPr lang="en-AU" sz="2800"/>
              <a:t>	Python: 	</a:t>
            </a:r>
            <a:r>
              <a:rPr lang="en-AU" sz="2800" b="1"/>
              <a:t>15.609s</a:t>
            </a:r>
            <a:endParaRPr lang="en-AU" sz="2800"/>
          </a:p>
          <a:p>
            <a:pPr algn="ctr">
              <a:tabLst>
                <a:tab pos="808038" algn="l"/>
                <a:tab pos="3228975" algn="l"/>
              </a:tabLst>
            </a:pPr>
            <a:r>
              <a:rPr lang="en-AU" sz="2800" b="1"/>
              <a:t>25x difference!</a:t>
            </a:r>
          </a:p>
        </p:txBody>
      </p:sp>
    </p:spTree>
    <p:extLst>
      <p:ext uri="{BB962C8B-B14F-4D97-AF65-F5344CB8AC3E}">
        <p14:creationId xmlns:p14="http://schemas.microsoft.com/office/powerpoint/2010/main" val="2816465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 autoUpdateAnimBg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92919" y="-42323"/>
            <a:ext cx="8079581" cy="1658198"/>
          </a:xfrm>
        </p:spPr>
        <p:txBody>
          <a:bodyPr>
            <a:normAutofit/>
          </a:bodyPr>
          <a:lstStyle/>
          <a:p>
            <a:r>
              <a:rPr lang="en-US" sz="3200" b="1" dirty="0"/>
              <a:t>some java…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8EBCE-4910-4097-A687-D75D3355F86D}" type="slidenum">
              <a:rPr lang="en-US" smtClean="0"/>
              <a:t>17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261519" y="3170761"/>
            <a:ext cx="6929981" cy="584775"/>
          </a:xfrm>
          <a:prstGeom prst="rect">
            <a:avLst/>
          </a:prstGeom>
          <a:solidFill>
            <a:schemeClr val="bg1"/>
          </a:solidFill>
          <a:effectLst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Monaco"/>
                <a:cs typeface="Monaco"/>
              </a:rPr>
              <a:t>List&lt;</a:t>
            </a:r>
            <a:r>
              <a:rPr lang="en-US" sz="3200" dirty="0" err="1">
                <a:latin typeface="Monaco"/>
                <a:cs typeface="Monaco"/>
              </a:rPr>
              <a:t>int</a:t>
            </a:r>
            <a:r>
              <a:rPr lang="en-US" sz="3200" dirty="0">
                <a:latin typeface="Monaco"/>
                <a:cs typeface="Monaco"/>
              </a:rPr>
              <a:t>&gt; </a:t>
            </a:r>
            <a:r>
              <a:rPr lang="en-US" sz="3200" dirty="0" err="1">
                <a:latin typeface="Monaco"/>
                <a:cs typeface="Monaco"/>
              </a:rPr>
              <a:t>il</a:t>
            </a:r>
            <a:r>
              <a:rPr lang="en-US" sz="3200" dirty="0">
                <a:latin typeface="Monaco"/>
                <a:cs typeface="Monaco"/>
              </a:rPr>
              <a:t> = </a:t>
            </a:r>
            <a:r>
              <a:rPr lang="en-US" sz="3200" dirty="0">
                <a:solidFill>
                  <a:srgbClr val="7F0055"/>
                </a:solidFill>
                <a:latin typeface="Monaco"/>
                <a:cs typeface="Monaco"/>
              </a:rPr>
              <a:t>new </a:t>
            </a:r>
            <a:r>
              <a:rPr lang="en-US" sz="3200" dirty="0" err="1">
                <a:latin typeface="Monaco"/>
                <a:cs typeface="Monaco"/>
              </a:rPr>
              <a:t>ArrayList</a:t>
            </a:r>
            <a:r>
              <a:rPr lang="en-US" sz="3200" dirty="0">
                <a:latin typeface="Monaco"/>
                <a:cs typeface="Monaco"/>
              </a:rPr>
              <a:t>&lt;</a:t>
            </a:r>
            <a:r>
              <a:rPr lang="en-US" sz="3200" dirty="0" err="1">
                <a:latin typeface="Monaco"/>
                <a:cs typeface="Monaco"/>
              </a:rPr>
              <a:t>int</a:t>
            </a:r>
            <a:r>
              <a:rPr lang="en-US" sz="3200" dirty="0">
                <a:latin typeface="Monaco"/>
                <a:cs typeface="Monaco"/>
              </a:rPr>
              <a:t>&gt;();</a:t>
            </a:r>
            <a:endParaRPr lang="en-US" sz="3200" dirty="0">
              <a:solidFill>
                <a:srgbClr val="3F7F5F"/>
              </a:solidFill>
              <a:latin typeface="Monaco"/>
              <a:cs typeface="Monaco"/>
            </a:endParaRPr>
          </a:p>
        </p:txBody>
      </p:sp>
    </p:spTree>
    <p:extLst>
      <p:ext uri="{BB962C8B-B14F-4D97-AF65-F5344CB8AC3E}">
        <p14:creationId xmlns:p14="http://schemas.microsoft.com/office/powerpoint/2010/main" val="35865125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8EBCE-4910-4097-A687-D75D3355F86D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5" name="Picture 4" descr="generic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4864" y="393700"/>
            <a:ext cx="4514272" cy="5842000"/>
          </a:xfrm>
          <a:prstGeom prst="rect">
            <a:avLst/>
          </a:prstGeom>
          <a:effectLst>
            <a:outerShdw blurRad="5080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4116119" y="6290763"/>
            <a:ext cx="9108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PLDI’01</a:t>
            </a:r>
          </a:p>
        </p:txBody>
      </p:sp>
    </p:spTree>
    <p:extLst>
      <p:ext uri="{BB962C8B-B14F-4D97-AF65-F5344CB8AC3E}">
        <p14:creationId xmlns:p14="http://schemas.microsoft.com/office/powerpoint/2010/main" val="7549037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92919" y="2599901"/>
            <a:ext cx="8079581" cy="1658198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/>
              <a:t>Security &amp; Correctness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8EBCE-4910-4097-A687-D75D3355F86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8500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sz="3200" b="1" dirty="0"/>
              <a:t>Programming languages suck.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B8D67-A1C8-C34A-9ECF-919A13A14C0E}" type="slidenum">
              <a:rPr lang="en-AU"/>
              <a:pPr/>
              <a:t>2</a:t>
            </a:fld>
            <a:endParaRPr lang="en-AU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javamenece.tif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96" b="15796"/>
          <a:stretch>
            <a:fillRect/>
          </a:stretch>
        </p:blipFill>
        <p:spPr>
          <a:xfrm>
            <a:off x="35399" y="1028700"/>
            <a:ext cx="9192611" cy="4292599"/>
          </a:xfr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8EBCE-4910-4097-A687-D75D3355F86D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78627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8EBCE-4910-4097-A687-D75D3355F86D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5" name="Picture 4" descr="phpvuln2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105" y="0"/>
            <a:ext cx="68213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2602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8EBCE-4910-4097-A687-D75D3355F86D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5" name="Picture 4" descr="javascriptvul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34" y="0"/>
            <a:ext cx="82973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0448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8EBCE-4910-4097-A687-D75D3355F86D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6" name="Picture 5" descr="javazero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869" y="0"/>
            <a:ext cx="72588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6558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8EBCE-4910-4097-A687-D75D3355F86D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5" name="Picture 4" descr="phpvuln.tif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7"/>
          <a:stretch/>
        </p:blipFill>
        <p:spPr>
          <a:xfrm>
            <a:off x="912734" y="0"/>
            <a:ext cx="76724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2811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/>
              <a:t>a double edged sword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rich libraries</a:t>
            </a:r>
          </a:p>
          <a:p>
            <a:r>
              <a:rPr lang="en-US" sz="2800" dirty="0"/>
              <a:t>built in safety</a:t>
            </a:r>
          </a:p>
          <a:p>
            <a:r>
              <a:rPr lang="en-US" sz="2800" dirty="0"/>
              <a:t>strong abstractions</a:t>
            </a:r>
          </a:p>
          <a:p>
            <a:r>
              <a:rPr lang="en-US" sz="2800" dirty="0"/>
              <a:t>less opportunity for programmer errors</a:t>
            </a:r>
          </a:p>
          <a:p>
            <a:r>
              <a:rPr lang="en-US" sz="2800" dirty="0"/>
              <a:t>but… language itself presents a bigger target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8EBCE-4910-4097-A687-D75D3355F86D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76030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92919" y="2599901"/>
            <a:ext cx="8079581" cy="1658198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/>
              <a:t>Performance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8EBCE-4910-4097-A687-D75D3355F86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545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hart 6"/>
          <p:cNvGraphicFramePr>
            <a:graphicFrameLocks/>
          </p:cNvGraphicFramePr>
          <p:nvPr/>
        </p:nvGraphicFramePr>
        <p:xfrm>
          <a:off x="304800" y="1007533"/>
          <a:ext cx="8365067" cy="49868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8EBCE-4910-4097-A687-D75D3355F86D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647399" y="6489700"/>
            <a:ext cx="38982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Source: http://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benchmarksgame.alioth.debian.org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6033" y="6551256"/>
            <a:ext cx="256993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*all of these numbers are pretty meaningless</a:t>
            </a:r>
          </a:p>
        </p:txBody>
      </p:sp>
    </p:spTree>
    <p:extLst>
      <p:ext uri="{BB962C8B-B14F-4D97-AF65-F5344CB8AC3E}">
        <p14:creationId xmlns:p14="http://schemas.microsoft.com/office/powerpoint/2010/main" val="24433315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hart 6"/>
          <p:cNvGraphicFramePr>
            <a:graphicFrameLocks/>
          </p:cNvGraphicFramePr>
          <p:nvPr/>
        </p:nvGraphicFramePr>
        <p:xfrm>
          <a:off x="304801" y="999067"/>
          <a:ext cx="8356600" cy="50376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8EBCE-4910-4097-A687-D75D3355F86D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647399" y="6489700"/>
            <a:ext cx="38982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Source: http://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benchmarksgame.alioth.debian.org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6033" y="6551256"/>
            <a:ext cx="256993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*all of these numbers are pretty meaningless</a:t>
            </a:r>
          </a:p>
        </p:txBody>
      </p:sp>
    </p:spTree>
    <p:extLst>
      <p:ext uri="{BB962C8B-B14F-4D97-AF65-F5344CB8AC3E}">
        <p14:creationId xmlns:p14="http://schemas.microsoft.com/office/powerpoint/2010/main" val="24181790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8EBCE-4910-4097-A687-D75D3355F86D}" type="slidenum">
              <a:rPr lang="en-US" smtClean="0"/>
              <a:pPr/>
              <a:t>29</a:t>
            </a:fld>
            <a:endParaRPr lang="en-US" dirty="0"/>
          </a:p>
        </p:txBody>
      </p:sp>
      <p:graphicFrame>
        <p:nvGraphicFramePr>
          <p:cNvPr id="5" name="Chart 4"/>
          <p:cNvGraphicFramePr>
            <a:graphicFrameLocks/>
          </p:cNvGraphicFramePr>
          <p:nvPr/>
        </p:nvGraphicFramePr>
        <p:xfrm>
          <a:off x="298823" y="1001059"/>
          <a:ext cx="8374529" cy="504264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4647399" y="6489700"/>
            <a:ext cx="38982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Source: http://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benchmarksgame.alioth.debian.org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66033" y="6551256"/>
            <a:ext cx="256993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*all of these numbers are pretty meaningless</a:t>
            </a:r>
          </a:p>
        </p:txBody>
      </p:sp>
    </p:spTree>
    <p:extLst>
      <p:ext uri="{BB962C8B-B14F-4D97-AF65-F5344CB8AC3E}">
        <p14:creationId xmlns:p14="http://schemas.microsoft.com/office/powerpoint/2010/main" val="993457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92919" y="2599901"/>
            <a:ext cx="8079581" cy="1658198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 err="1"/>
              <a:t>wtf</a:t>
            </a:r>
            <a:r>
              <a:rPr lang="en-US" sz="3200" b="1" dirty="0"/>
              <a:t>?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8EBCE-4910-4097-A687-D75D3355F86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421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sz="3200" b="1" dirty="0"/>
              <a:t>Existing Approaches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27E25081-AB83-7848-9A33-1FC8AF21598F}" type="slidenum">
              <a:rPr lang="en-AU"/>
              <a:pPr/>
              <a:t>30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3796117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sz="3200" b="1" dirty="0"/>
              <a:t>Approach 1: Build VM From Scratch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934D97CA-7D2E-F349-BF98-746F861C632A}" type="slidenum">
              <a:rPr lang="en-AU"/>
              <a:pPr/>
              <a:t>31</a:t>
            </a:fld>
            <a:endParaRPr lang="en-AU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4208" y="3140968"/>
            <a:ext cx="2016224" cy="2016224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0032" y="3645024"/>
            <a:ext cx="1728192" cy="139863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584" y="2348880"/>
            <a:ext cx="1778000" cy="63500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3848" y="2204864"/>
            <a:ext cx="1224136" cy="106869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2040" y="2204864"/>
            <a:ext cx="3096344" cy="963514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19672" y="3933056"/>
            <a:ext cx="2232248" cy="908843"/>
          </a:xfrm>
          <a:prstGeom prst="rect">
            <a:avLst/>
          </a:prstGeom>
        </p:spPr>
      </p:pic>
      <p:grpSp>
        <p:nvGrpSpPr>
          <p:cNvPr id="35" name="Group 34"/>
          <p:cNvGrpSpPr/>
          <p:nvPr/>
        </p:nvGrpSpPr>
        <p:grpSpPr>
          <a:xfrm>
            <a:off x="4788024" y="1844824"/>
            <a:ext cx="3768964" cy="3528392"/>
            <a:chOff x="4788024" y="2204864"/>
            <a:chExt cx="3384376" cy="3168352"/>
          </a:xfrm>
          <a:effectLst>
            <a:glow rad="63500">
              <a:schemeClr val="accent1">
                <a:satMod val="175000"/>
                <a:alpha val="40000"/>
              </a:schemeClr>
            </a:glow>
          </a:effectLst>
        </p:grpSpPr>
        <p:sp>
          <p:nvSpPr>
            <p:cNvPr id="33" name="Rounded Rectangle 32"/>
            <p:cNvSpPr/>
            <p:nvPr/>
          </p:nvSpPr>
          <p:spPr>
            <a:xfrm>
              <a:off x="4788024" y="2204864"/>
              <a:ext cx="3384376" cy="3168352"/>
            </a:xfrm>
            <a:prstGeom prst="roundRect">
              <a:avLst>
                <a:gd name="adj" fmla="val 6932"/>
              </a:avLst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chemeClr val="tx1"/>
                </a:solidFill>
              </a:endParaRPr>
            </a:p>
          </p:txBody>
        </p:sp>
        <p:grpSp>
          <p:nvGrpSpPr>
            <p:cNvPr id="29" name="Group 28"/>
            <p:cNvGrpSpPr/>
            <p:nvPr/>
          </p:nvGrpSpPr>
          <p:grpSpPr>
            <a:xfrm>
              <a:off x="5004048" y="2420888"/>
              <a:ext cx="2857075" cy="2654244"/>
              <a:chOff x="4427984" y="1718320"/>
              <a:chExt cx="4190376" cy="3892891"/>
            </a:xfrm>
          </p:grpSpPr>
          <p:grpSp>
            <p:nvGrpSpPr>
              <p:cNvPr id="9" name="Group 8"/>
              <p:cNvGrpSpPr/>
              <p:nvPr/>
            </p:nvGrpSpPr>
            <p:grpSpPr>
              <a:xfrm>
                <a:off x="4427984" y="2708920"/>
                <a:ext cx="4190376" cy="921091"/>
                <a:chOff x="254624" y="2414537"/>
                <a:chExt cx="4190376" cy="921091"/>
              </a:xfrm>
            </p:grpSpPr>
            <p:pic>
              <p:nvPicPr>
                <p:cNvPr id="10" name="Picture 9" descr="brain.png"/>
                <p:cNvPicPr>
                  <a:picLocks noChangeAspect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54624" y="2414537"/>
                  <a:ext cx="964576" cy="921091"/>
                </a:xfrm>
                <a:prstGeom prst="rect">
                  <a:avLst/>
                </a:prstGeom>
              </p:spPr>
            </p:pic>
            <p:pic>
              <p:nvPicPr>
                <p:cNvPr id="11" name="Picture 10" descr="brain.png"/>
                <p:cNvPicPr>
                  <a:picLocks noChangeAspect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29891" y="2414537"/>
                  <a:ext cx="964576" cy="921091"/>
                </a:xfrm>
                <a:prstGeom prst="rect">
                  <a:avLst/>
                </a:prstGeom>
              </p:spPr>
            </p:pic>
            <p:pic>
              <p:nvPicPr>
                <p:cNvPr id="12" name="Picture 11" descr="brain.png"/>
                <p:cNvPicPr>
                  <a:picLocks noChangeAspect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405158" y="2414537"/>
                  <a:ext cx="964576" cy="921091"/>
                </a:xfrm>
                <a:prstGeom prst="rect">
                  <a:avLst/>
                </a:prstGeom>
              </p:spPr>
            </p:pic>
            <p:pic>
              <p:nvPicPr>
                <p:cNvPr id="13" name="Picture 12" descr="brain.png"/>
                <p:cNvPicPr>
                  <a:picLocks noChangeAspect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480424" y="2414537"/>
                  <a:ext cx="964576" cy="921091"/>
                </a:xfrm>
                <a:prstGeom prst="rect">
                  <a:avLst/>
                </a:prstGeom>
              </p:spPr>
            </p:pic>
          </p:grpSp>
          <p:grpSp>
            <p:nvGrpSpPr>
              <p:cNvPr id="14" name="Group 13"/>
              <p:cNvGrpSpPr/>
              <p:nvPr/>
            </p:nvGrpSpPr>
            <p:grpSpPr>
              <a:xfrm>
                <a:off x="4427984" y="3699520"/>
                <a:ext cx="4190376" cy="921091"/>
                <a:chOff x="254624" y="2414537"/>
                <a:chExt cx="4190376" cy="921091"/>
              </a:xfrm>
            </p:grpSpPr>
            <p:pic>
              <p:nvPicPr>
                <p:cNvPr id="15" name="Picture 14" descr="brain.png"/>
                <p:cNvPicPr>
                  <a:picLocks noChangeAspect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54624" y="2414537"/>
                  <a:ext cx="964576" cy="921091"/>
                </a:xfrm>
                <a:prstGeom prst="rect">
                  <a:avLst/>
                </a:prstGeom>
              </p:spPr>
            </p:pic>
            <p:pic>
              <p:nvPicPr>
                <p:cNvPr id="16" name="Picture 15" descr="brain.png"/>
                <p:cNvPicPr>
                  <a:picLocks noChangeAspect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29891" y="2414537"/>
                  <a:ext cx="964576" cy="921091"/>
                </a:xfrm>
                <a:prstGeom prst="rect">
                  <a:avLst/>
                </a:prstGeom>
              </p:spPr>
            </p:pic>
            <p:pic>
              <p:nvPicPr>
                <p:cNvPr id="17" name="Picture 16" descr="brain.png"/>
                <p:cNvPicPr>
                  <a:picLocks noChangeAspect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405158" y="2414537"/>
                  <a:ext cx="964576" cy="921091"/>
                </a:xfrm>
                <a:prstGeom prst="rect">
                  <a:avLst/>
                </a:prstGeom>
              </p:spPr>
            </p:pic>
            <p:pic>
              <p:nvPicPr>
                <p:cNvPr id="18" name="Picture 17" descr="brain.png"/>
                <p:cNvPicPr>
                  <a:picLocks noChangeAspect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480424" y="2414537"/>
                  <a:ext cx="964576" cy="921091"/>
                </a:xfrm>
                <a:prstGeom prst="rect">
                  <a:avLst/>
                </a:prstGeom>
              </p:spPr>
            </p:pic>
          </p:grpSp>
          <p:grpSp>
            <p:nvGrpSpPr>
              <p:cNvPr id="19" name="Group 18"/>
              <p:cNvGrpSpPr/>
              <p:nvPr/>
            </p:nvGrpSpPr>
            <p:grpSpPr>
              <a:xfrm>
                <a:off x="4427984" y="4690120"/>
                <a:ext cx="4190376" cy="921091"/>
                <a:chOff x="254624" y="2414537"/>
                <a:chExt cx="4190376" cy="921091"/>
              </a:xfrm>
            </p:grpSpPr>
            <p:pic>
              <p:nvPicPr>
                <p:cNvPr id="20" name="Picture 19" descr="brain.png"/>
                <p:cNvPicPr>
                  <a:picLocks noChangeAspect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54624" y="2414537"/>
                  <a:ext cx="964576" cy="921091"/>
                </a:xfrm>
                <a:prstGeom prst="rect">
                  <a:avLst/>
                </a:prstGeom>
              </p:spPr>
            </p:pic>
            <p:pic>
              <p:nvPicPr>
                <p:cNvPr id="21" name="Picture 20" descr="brain.png"/>
                <p:cNvPicPr>
                  <a:picLocks noChangeAspect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29891" y="2414537"/>
                  <a:ext cx="964576" cy="921091"/>
                </a:xfrm>
                <a:prstGeom prst="rect">
                  <a:avLst/>
                </a:prstGeom>
              </p:spPr>
            </p:pic>
            <p:pic>
              <p:nvPicPr>
                <p:cNvPr id="22" name="Picture 21" descr="brain.png"/>
                <p:cNvPicPr>
                  <a:picLocks noChangeAspect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405158" y="2414537"/>
                  <a:ext cx="964576" cy="921091"/>
                </a:xfrm>
                <a:prstGeom prst="rect">
                  <a:avLst/>
                </a:prstGeom>
              </p:spPr>
            </p:pic>
            <p:pic>
              <p:nvPicPr>
                <p:cNvPr id="23" name="Picture 22" descr="brain.png"/>
                <p:cNvPicPr>
                  <a:picLocks noChangeAspect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480424" y="2414537"/>
                  <a:ext cx="964576" cy="921091"/>
                </a:xfrm>
                <a:prstGeom prst="rect">
                  <a:avLst/>
                </a:prstGeom>
              </p:spPr>
            </p:pic>
          </p:grpSp>
          <p:grpSp>
            <p:nvGrpSpPr>
              <p:cNvPr id="24" name="Group 23"/>
              <p:cNvGrpSpPr/>
              <p:nvPr/>
            </p:nvGrpSpPr>
            <p:grpSpPr>
              <a:xfrm>
                <a:off x="4427984" y="1718320"/>
                <a:ext cx="4190376" cy="921091"/>
                <a:chOff x="254624" y="2414537"/>
                <a:chExt cx="4190376" cy="921091"/>
              </a:xfrm>
            </p:grpSpPr>
            <p:pic>
              <p:nvPicPr>
                <p:cNvPr id="25" name="Picture 24" descr="brain.png"/>
                <p:cNvPicPr>
                  <a:picLocks noChangeAspect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54624" y="2414537"/>
                  <a:ext cx="964576" cy="921091"/>
                </a:xfrm>
                <a:prstGeom prst="rect">
                  <a:avLst/>
                </a:prstGeom>
              </p:spPr>
            </p:pic>
            <p:pic>
              <p:nvPicPr>
                <p:cNvPr id="26" name="Picture 25" descr="brain.png"/>
                <p:cNvPicPr>
                  <a:picLocks noChangeAspect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29891" y="2414537"/>
                  <a:ext cx="964576" cy="921091"/>
                </a:xfrm>
                <a:prstGeom prst="rect">
                  <a:avLst/>
                </a:prstGeom>
              </p:spPr>
            </p:pic>
            <p:pic>
              <p:nvPicPr>
                <p:cNvPr id="27" name="Picture 26" descr="brain.png"/>
                <p:cNvPicPr>
                  <a:picLocks noChangeAspect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405158" y="2414537"/>
                  <a:ext cx="964576" cy="921091"/>
                </a:xfrm>
                <a:prstGeom prst="rect">
                  <a:avLst/>
                </a:prstGeom>
              </p:spPr>
            </p:pic>
            <p:pic>
              <p:nvPicPr>
                <p:cNvPr id="28" name="Picture 27" descr="brain.png"/>
                <p:cNvPicPr>
                  <a:picLocks noChangeAspect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480424" y="2414537"/>
                  <a:ext cx="964576" cy="921091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4" name="Group 3"/>
          <p:cNvGrpSpPr/>
          <p:nvPr/>
        </p:nvGrpSpPr>
        <p:grpSpPr>
          <a:xfrm>
            <a:off x="683568" y="1844824"/>
            <a:ext cx="3768964" cy="3528392"/>
            <a:chOff x="827584" y="2204864"/>
            <a:chExt cx="3384376" cy="3168352"/>
          </a:xfrm>
          <a:effectLst>
            <a:glow rad="63500">
              <a:schemeClr val="accent1">
                <a:satMod val="175000"/>
                <a:alpha val="40000"/>
              </a:schemeClr>
            </a:glow>
          </a:effectLst>
        </p:grpSpPr>
        <p:sp>
          <p:nvSpPr>
            <p:cNvPr id="3" name="Rounded Rectangle 2"/>
            <p:cNvSpPr/>
            <p:nvPr/>
          </p:nvSpPr>
          <p:spPr>
            <a:xfrm>
              <a:off x="827584" y="2204864"/>
              <a:ext cx="3384376" cy="3168352"/>
            </a:xfrm>
            <a:prstGeom prst="roundRect">
              <a:avLst>
                <a:gd name="adj" fmla="val 6932"/>
              </a:avLst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chemeClr val="tx1"/>
                </a:solidFill>
              </a:endParaRPr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71600" y="2348880"/>
              <a:ext cx="3096344" cy="2868000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4014494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sz="3200" b="1" dirty="0"/>
              <a:t>Approach 2: Existing VM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934D97CA-7D2E-F349-BF98-746F861C632A}" type="slidenum">
              <a:rPr lang="en-AU"/>
              <a:pPr/>
              <a:t>32</a:t>
            </a:fld>
            <a:endParaRPr lang="en-AU" dirty="0"/>
          </a:p>
        </p:txBody>
      </p:sp>
      <p:sp>
        <p:nvSpPr>
          <p:cNvPr id="8" name="Freeform 7"/>
          <p:cNvSpPr/>
          <p:nvPr/>
        </p:nvSpPr>
        <p:spPr>
          <a:xfrm>
            <a:off x="1187624" y="2060848"/>
            <a:ext cx="2511423" cy="1616461"/>
          </a:xfrm>
          <a:custGeom>
            <a:avLst/>
            <a:gdLst>
              <a:gd name="connsiteX0" fmla="*/ 0 w 2540000"/>
              <a:gd name="connsiteY0" fmla="*/ 18142 h 1632857"/>
              <a:gd name="connsiteX1" fmla="*/ 2512786 w 2540000"/>
              <a:gd name="connsiteY1" fmla="*/ 0 h 1632857"/>
              <a:gd name="connsiteX2" fmla="*/ 2540000 w 2540000"/>
              <a:gd name="connsiteY2" fmla="*/ 1460500 h 1632857"/>
              <a:gd name="connsiteX3" fmla="*/ 1923143 w 2540000"/>
              <a:gd name="connsiteY3" fmla="*/ 1115785 h 1632857"/>
              <a:gd name="connsiteX4" fmla="*/ 1514929 w 2540000"/>
              <a:gd name="connsiteY4" fmla="*/ 1632857 h 1632857"/>
              <a:gd name="connsiteX5" fmla="*/ 1043214 w 2540000"/>
              <a:gd name="connsiteY5" fmla="*/ 925285 h 1632857"/>
              <a:gd name="connsiteX6" fmla="*/ 743857 w 2540000"/>
              <a:gd name="connsiteY6" fmla="*/ 1505857 h 1632857"/>
              <a:gd name="connsiteX7" fmla="*/ 371929 w 2540000"/>
              <a:gd name="connsiteY7" fmla="*/ 952500 h 1632857"/>
              <a:gd name="connsiteX8" fmla="*/ 54429 w 2540000"/>
              <a:gd name="connsiteY8" fmla="*/ 1460500 h 1632857"/>
              <a:gd name="connsiteX9" fmla="*/ 0 w 2540000"/>
              <a:gd name="connsiteY9" fmla="*/ 18142 h 1632857"/>
              <a:gd name="connsiteX0" fmla="*/ 0 w 2530929"/>
              <a:gd name="connsiteY0" fmla="*/ 0 h 1641930"/>
              <a:gd name="connsiteX1" fmla="*/ 2503715 w 2530929"/>
              <a:gd name="connsiteY1" fmla="*/ 9073 h 1641930"/>
              <a:gd name="connsiteX2" fmla="*/ 2530929 w 2530929"/>
              <a:gd name="connsiteY2" fmla="*/ 1469573 h 1641930"/>
              <a:gd name="connsiteX3" fmla="*/ 1914072 w 2530929"/>
              <a:gd name="connsiteY3" fmla="*/ 1124858 h 1641930"/>
              <a:gd name="connsiteX4" fmla="*/ 1505858 w 2530929"/>
              <a:gd name="connsiteY4" fmla="*/ 1641930 h 1641930"/>
              <a:gd name="connsiteX5" fmla="*/ 1034143 w 2530929"/>
              <a:gd name="connsiteY5" fmla="*/ 934358 h 1641930"/>
              <a:gd name="connsiteX6" fmla="*/ 734786 w 2530929"/>
              <a:gd name="connsiteY6" fmla="*/ 1514930 h 1641930"/>
              <a:gd name="connsiteX7" fmla="*/ 362858 w 2530929"/>
              <a:gd name="connsiteY7" fmla="*/ 961573 h 1641930"/>
              <a:gd name="connsiteX8" fmla="*/ 45358 w 2530929"/>
              <a:gd name="connsiteY8" fmla="*/ 1469573 h 1641930"/>
              <a:gd name="connsiteX9" fmla="*/ 0 w 2530929"/>
              <a:gd name="connsiteY9" fmla="*/ 0 h 1641930"/>
              <a:gd name="connsiteX0" fmla="*/ 0 w 2530929"/>
              <a:gd name="connsiteY0" fmla="*/ 0 h 1641930"/>
              <a:gd name="connsiteX1" fmla="*/ 2503715 w 2530929"/>
              <a:gd name="connsiteY1" fmla="*/ 9073 h 1641930"/>
              <a:gd name="connsiteX2" fmla="*/ 2530929 w 2530929"/>
              <a:gd name="connsiteY2" fmla="*/ 1469573 h 1641930"/>
              <a:gd name="connsiteX3" fmla="*/ 1914072 w 2530929"/>
              <a:gd name="connsiteY3" fmla="*/ 1124858 h 1641930"/>
              <a:gd name="connsiteX4" fmla="*/ 1505858 w 2530929"/>
              <a:gd name="connsiteY4" fmla="*/ 1641930 h 1641930"/>
              <a:gd name="connsiteX5" fmla="*/ 1034143 w 2530929"/>
              <a:gd name="connsiteY5" fmla="*/ 934358 h 1641930"/>
              <a:gd name="connsiteX6" fmla="*/ 734786 w 2530929"/>
              <a:gd name="connsiteY6" fmla="*/ 1514930 h 1641930"/>
              <a:gd name="connsiteX7" fmla="*/ 362858 w 2530929"/>
              <a:gd name="connsiteY7" fmla="*/ 961573 h 1641930"/>
              <a:gd name="connsiteX8" fmla="*/ 27215 w 2530929"/>
              <a:gd name="connsiteY8" fmla="*/ 1496787 h 1641930"/>
              <a:gd name="connsiteX9" fmla="*/ 0 w 2530929"/>
              <a:gd name="connsiteY9" fmla="*/ 0 h 1641930"/>
              <a:gd name="connsiteX0" fmla="*/ 0 w 2530929"/>
              <a:gd name="connsiteY0" fmla="*/ 0 h 1641930"/>
              <a:gd name="connsiteX1" fmla="*/ 2503715 w 2530929"/>
              <a:gd name="connsiteY1" fmla="*/ 9073 h 1641930"/>
              <a:gd name="connsiteX2" fmla="*/ 2530929 w 2530929"/>
              <a:gd name="connsiteY2" fmla="*/ 1469573 h 1641930"/>
              <a:gd name="connsiteX3" fmla="*/ 1914072 w 2530929"/>
              <a:gd name="connsiteY3" fmla="*/ 1124858 h 1641930"/>
              <a:gd name="connsiteX4" fmla="*/ 1505858 w 2530929"/>
              <a:gd name="connsiteY4" fmla="*/ 1641930 h 1641930"/>
              <a:gd name="connsiteX5" fmla="*/ 1034143 w 2530929"/>
              <a:gd name="connsiteY5" fmla="*/ 934358 h 1641930"/>
              <a:gd name="connsiteX6" fmla="*/ 734786 w 2530929"/>
              <a:gd name="connsiteY6" fmla="*/ 1514930 h 1641930"/>
              <a:gd name="connsiteX7" fmla="*/ 362858 w 2530929"/>
              <a:gd name="connsiteY7" fmla="*/ 961573 h 1641930"/>
              <a:gd name="connsiteX8" fmla="*/ 18143 w 2530929"/>
              <a:gd name="connsiteY8" fmla="*/ 1487716 h 1641930"/>
              <a:gd name="connsiteX9" fmla="*/ 0 w 2530929"/>
              <a:gd name="connsiteY9" fmla="*/ 0 h 1641930"/>
              <a:gd name="connsiteX0" fmla="*/ 0 w 2530929"/>
              <a:gd name="connsiteY0" fmla="*/ 447018 h 1632857"/>
              <a:gd name="connsiteX1" fmla="*/ 2503715 w 2530929"/>
              <a:gd name="connsiteY1" fmla="*/ 0 h 1632857"/>
              <a:gd name="connsiteX2" fmla="*/ 2530929 w 2530929"/>
              <a:gd name="connsiteY2" fmla="*/ 1460500 h 1632857"/>
              <a:gd name="connsiteX3" fmla="*/ 1914072 w 2530929"/>
              <a:gd name="connsiteY3" fmla="*/ 1115785 h 1632857"/>
              <a:gd name="connsiteX4" fmla="*/ 1505858 w 2530929"/>
              <a:gd name="connsiteY4" fmla="*/ 1632857 h 1632857"/>
              <a:gd name="connsiteX5" fmla="*/ 1034143 w 2530929"/>
              <a:gd name="connsiteY5" fmla="*/ 925285 h 1632857"/>
              <a:gd name="connsiteX6" fmla="*/ 734786 w 2530929"/>
              <a:gd name="connsiteY6" fmla="*/ 1505857 h 1632857"/>
              <a:gd name="connsiteX7" fmla="*/ 362858 w 2530929"/>
              <a:gd name="connsiteY7" fmla="*/ 952500 h 1632857"/>
              <a:gd name="connsiteX8" fmla="*/ 18143 w 2530929"/>
              <a:gd name="connsiteY8" fmla="*/ 1478643 h 1632857"/>
              <a:gd name="connsiteX9" fmla="*/ 0 w 2530929"/>
              <a:gd name="connsiteY9" fmla="*/ 447018 h 1632857"/>
              <a:gd name="connsiteX0" fmla="*/ 0 w 2531143"/>
              <a:gd name="connsiteY0" fmla="*/ 48 h 1185887"/>
              <a:gd name="connsiteX1" fmla="*/ 2531143 w 2531143"/>
              <a:gd name="connsiteY1" fmla="*/ 0 h 1185887"/>
              <a:gd name="connsiteX2" fmla="*/ 2530929 w 2531143"/>
              <a:gd name="connsiteY2" fmla="*/ 1013530 h 1185887"/>
              <a:gd name="connsiteX3" fmla="*/ 1914072 w 2531143"/>
              <a:gd name="connsiteY3" fmla="*/ 668815 h 1185887"/>
              <a:gd name="connsiteX4" fmla="*/ 1505858 w 2531143"/>
              <a:gd name="connsiteY4" fmla="*/ 1185887 h 1185887"/>
              <a:gd name="connsiteX5" fmla="*/ 1034143 w 2531143"/>
              <a:gd name="connsiteY5" fmla="*/ 478315 h 1185887"/>
              <a:gd name="connsiteX6" fmla="*/ 734786 w 2531143"/>
              <a:gd name="connsiteY6" fmla="*/ 1058887 h 1185887"/>
              <a:gd name="connsiteX7" fmla="*/ 362858 w 2531143"/>
              <a:gd name="connsiteY7" fmla="*/ 505530 h 1185887"/>
              <a:gd name="connsiteX8" fmla="*/ 18143 w 2531143"/>
              <a:gd name="connsiteY8" fmla="*/ 1031673 h 1185887"/>
              <a:gd name="connsiteX9" fmla="*/ 0 w 2531143"/>
              <a:gd name="connsiteY9" fmla="*/ 48 h 1185887"/>
              <a:gd name="connsiteX0" fmla="*/ 0 w 2530929"/>
              <a:gd name="connsiteY0" fmla="*/ 1080294 h 2266133"/>
              <a:gd name="connsiteX1" fmla="*/ 2522001 w 2530929"/>
              <a:gd name="connsiteY1" fmla="*/ 0 h 2266133"/>
              <a:gd name="connsiteX2" fmla="*/ 2530929 w 2530929"/>
              <a:gd name="connsiteY2" fmla="*/ 2093776 h 2266133"/>
              <a:gd name="connsiteX3" fmla="*/ 1914072 w 2530929"/>
              <a:gd name="connsiteY3" fmla="*/ 1749061 h 2266133"/>
              <a:gd name="connsiteX4" fmla="*/ 1505858 w 2530929"/>
              <a:gd name="connsiteY4" fmla="*/ 2266133 h 2266133"/>
              <a:gd name="connsiteX5" fmla="*/ 1034143 w 2530929"/>
              <a:gd name="connsiteY5" fmla="*/ 1558561 h 2266133"/>
              <a:gd name="connsiteX6" fmla="*/ 734786 w 2530929"/>
              <a:gd name="connsiteY6" fmla="*/ 2139133 h 2266133"/>
              <a:gd name="connsiteX7" fmla="*/ 362858 w 2530929"/>
              <a:gd name="connsiteY7" fmla="*/ 1585776 h 2266133"/>
              <a:gd name="connsiteX8" fmla="*/ 18143 w 2530929"/>
              <a:gd name="connsiteY8" fmla="*/ 2111919 h 2266133"/>
              <a:gd name="connsiteX9" fmla="*/ 0 w 2530929"/>
              <a:gd name="connsiteY9" fmla="*/ 1080294 h 2266133"/>
              <a:gd name="connsiteX0" fmla="*/ 0 w 2530929"/>
              <a:gd name="connsiteY0" fmla="*/ 241380 h 2266133"/>
              <a:gd name="connsiteX1" fmla="*/ 2522001 w 2530929"/>
              <a:gd name="connsiteY1" fmla="*/ 0 h 2266133"/>
              <a:gd name="connsiteX2" fmla="*/ 2530929 w 2530929"/>
              <a:gd name="connsiteY2" fmla="*/ 2093776 h 2266133"/>
              <a:gd name="connsiteX3" fmla="*/ 1914072 w 2530929"/>
              <a:gd name="connsiteY3" fmla="*/ 1749061 h 2266133"/>
              <a:gd name="connsiteX4" fmla="*/ 1505858 w 2530929"/>
              <a:gd name="connsiteY4" fmla="*/ 2266133 h 2266133"/>
              <a:gd name="connsiteX5" fmla="*/ 1034143 w 2530929"/>
              <a:gd name="connsiteY5" fmla="*/ 1558561 h 2266133"/>
              <a:gd name="connsiteX6" fmla="*/ 734786 w 2530929"/>
              <a:gd name="connsiteY6" fmla="*/ 2139133 h 2266133"/>
              <a:gd name="connsiteX7" fmla="*/ 362858 w 2530929"/>
              <a:gd name="connsiteY7" fmla="*/ 1585776 h 2266133"/>
              <a:gd name="connsiteX8" fmla="*/ 18143 w 2530929"/>
              <a:gd name="connsiteY8" fmla="*/ 2111919 h 2266133"/>
              <a:gd name="connsiteX9" fmla="*/ 0 w 2530929"/>
              <a:gd name="connsiteY9" fmla="*/ 241380 h 2266133"/>
              <a:gd name="connsiteX0" fmla="*/ 0 w 2531145"/>
              <a:gd name="connsiteY0" fmla="*/ 23033 h 2047786"/>
              <a:gd name="connsiteX1" fmla="*/ 2531145 w 2531145"/>
              <a:gd name="connsiteY1" fmla="*/ 0 h 2047786"/>
              <a:gd name="connsiteX2" fmla="*/ 2530929 w 2531145"/>
              <a:gd name="connsiteY2" fmla="*/ 1875429 h 2047786"/>
              <a:gd name="connsiteX3" fmla="*/ 1914072 w 2531145"/>
              <a:gd name="connsiteY3" fmla="*/ 1530714 h 2047786"/>
              <a:gd name="connsiteX4" fmla="*/ 1505858 w 2531145"/>
              <a:gd name="connsiteY4" fmla="*/ 2047786 h 2047786"/>
              <a:gd name="connsiteX5" fmla="*/ 1034143 w 2531145"/>
              <a:gd name="connsiteY5" fmla="*/ 1340214 h 2047786"/>
              <a:gd name="connsiteX6" fmla="*/ 734786 w 2531145"/>
              <a:gd name="connsiteY6" fmla="*/ 1920786 h 2047786"/>
              <a:gd name="connsiteX7" fmla="*/ 362858 w 2531145"/>
              <a:gd name="connsiteY7" fmla="*/ 1367429 h 2047786"/>
              <a:gd name="connsiteX8" fmla="*/ 18143 w 2531145"/>
              <a:gd name="connsiteY8" fmla="*/ 1893572 h 2047786"/>
              <a:gd name="connsiteX9" fmla="*/ 0 w 2531145"/>
              <a:gd name="connsiteY9" fmla="*/ 23033 h 2047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531145" h="2047786">
                <a:moveTo>
                  <a:pt x="0" y="23033"/>
                </a:moveTo>
                <a:lnTo>
                  <a:pt x="2531145" y="0"/>
                </a:lnTo>
                <a:cubicBezTo>
                  <a:pt x="2531074" y="337843"/>
                  <a:pt x="2531000" y="1537586"/>
                  <a:pt x="2530929" y="1875429"/>
                </a:cubicBezTo>
                <a:lnTo>
                  <a:pt x="1914072" y="1530714"/>
                </a:lnTo>
                <a:lnTo>
                  <a:pt x="1505858" y="2047786"/>
                </a:lnTo>
                <a:lnTo>
                  <a:pt x="1034143" y="1340214"/>
                </a:lnTo>
                <a:lnTo>
                  <a:pt x="734786" y="1920786"/>
                </a:lnTo>
                <a:lnTo>
                  <a:pt x="362858" y="1367429"/>
                </a:lnTo>
                <a:lnTo>
                  <a:pt x="18143" y="1893572"/>
                </a:lnTo>
                <a:lnTo>
                  <a:pt x="0" y="23033"/>
                </a:lnTo>
                <a:close/>
              </a:path>
            </a:pathLst>
          </a:cu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AU" sz="2400">
                <a:solidFill>
                  <a:schemeClr val="tx1"/>
                </a:solidFill>
              </a:rPr>
              <a:t>Jython</a:t>
            </a:r>
          </a:p>
        </p:txBody>
      </p:sp>
      <p:sp>
        <p:nvSpPr>
          <p:cNvPr id="10" name="Freeform 9"/>
          <p:cNvSpPr/>
          <p:nvPr/>
        </p:nvSpPr>
        <p:spPr>
          <a:xfrm>
            <a:off x="1178693" y="3461284"/>
            <a:ext cx="2511421" cy="2204955"/>
          </a:xfrm>
          <a:custGeom>
            <a:avLst/>
            <a:gdLst>
              <a:gd name="connsiteX0" fmla="*/ 0 w 2540000"/>
              <a:gd name="connsiteY0" fmla="*/ 18142 h 1632857"/>
              <a:gd name="connsiteX1" fmla="*/ 2512786 w 2540000"/>
              <a:gd name="connsiteY1" fmla="*/ 0 h 1632857"/>
              <a:gd name="connsiteX2" fmla="*/ 2540000 w 2540000"/>
              <a:gd name="connsiteY2" fmla="*/ 1460500 h 1632857"/>
              <a:gd name="connsiteX3" fmla="*/ 1923143 w 2540000"/>
              <a:gd name="connsiteY3" fmla="*/ 1115785 h 1632857"/>
              <a:gd name="connsiteX4" fmla="*/ 1514929 w 2540000"/>
              <a:gd name="connsiteY4" fmla="*/ 1632857 h 1632857"/>
              <a:gd name="connsiteX5" fmla="*/ 1043214 w 2540000"/>
              <a:gd name="connsiteY5" fmla="*/ 925285 h 1632857"/>
              <a:gd name="connsiteX6" fmla="*/ 743857 w 2540000"/>
              <a:gd name="connsiteY6" fmla="*/ 1505857 h 1632857"/>
              <a:gd name="connsiteX7" fmla="*/ 371929 w 2540000"/>
              <a:gd name="connsiteY7" fmla="*/ 952500 h 1632857"/>
              <a:gd name="connsiteX8" fmla="*/ 54429 w 2540000"/>
              <a:gd name="connsiteY8" fmla="*/ 1460500 h 1632857"/>
              <a:gd name="connsiteX9" fmla="*/ 0 w 2540000"/>
              <a:gd name="connsiteY9" fmla="*/ 18142 h 1632857"/>
              <a:gd name="connsiteX0" fmla="*/ 0 w 2530929"/>
              <a:gd name="connsiteY0" fmla="*/ 0 h 1641930"/>
              <a:gd name="connsiteX1" fmla="*/ 2503715 w 2530929"/>
              <a:gd name="connsiteY1" fmla="*/ 9073 h 1641930"/>
              <a:gd name="connsiteX2" fmla="*/ 2530929 w 2530929"/>
              <a:gd name="connsiteY2" fmla="*/ 1469573 h 1641930"/>
              <a:gd name="connsiteX3" fmla="*/ 1914072 w 2530929"/>
              <a:gd name="connsiteY3" fmla="*/ 1124858 h 1641930"/>
              <a:gd name="connsiteX4" fmla="*/ 1505858 w 2530929"/>
              <a:gd name="connsiteY4" fmla="*/ 1641930 h 1641930"/>
              <a:gd name="connsiteX5" fmla="*/ 1034143 w 2530929"/>
              <a:gd name="connsiteY5" fmla="*/ 934358 h 1641930"/>
              <a:gd name="connsiteX6" fmla="*/ 734786 w 2530929"/>
              <a:gd name="connsiteY6" fmla="*/ 1514930 h 1641930"/>
              <a:gd name="connsiteX7" fmla="*/ 362858 w 2530929"/>
              <a:gd name="connsiteY7" fmla="*/ 961573 h 1641930"/>
              <a:gd name="connsiteX8" fmla="*/ 45358 w 2530929"/>
              <a:gd name="connsiteY8" fmla="*/ 1469573 h 1641930"/>
              <a:gd name="connsiteX9" fmla="*/ 0 w 2530929"/>
              <a:gd name="connsiteY9" fmla="*/ 0 h 1641930"/>
              <a:gd name="connsiteX0" fmla="*/ 0 w 2530929"/>
              <a:gd name="connsiteY0" fmla="*/ 0 h 1641930"/>
              <a:gd name="connsiteX1" fmla="*/ 2503715 w 2530929"/>
              <a:gd name="connsiteY1" fmla="*/ 9073 h 1641930"/>
              <a:gd name="connsiteX2" fmla="*/ 2530929 w 2530929"/>
              <a:gd name="connsiteY2" fmla="*/ 1469573 h 1641930"/>
              <a:gd name="connsiteX3" fmla="*/ 1914072 w 2530929"/>
              <a:gd name="connsiteY3" fmla="*/ 1124858 h 1641930"/>
              <a:gd name="connsiteX4" fmla="*/ 1505858 w 2530929"/>
              <a:gd name="connsiteY4" fmla="*/ 1641930 h 1641930"/>
              <a:gd name="connsiteX5" fmla="*/ 1034143 w 2530929"/>
              <a:gd name="connsiteY5" fmla="*/ 934358 h 1641930"/>
              <a:gd name="connsiteX6" fmla="*/ 734786 w 2530929"/>
              <a:gd name="connsiteY6" fmla="*/ 1514930 h 1641930"/>
              <a:gd name="connsiteX7" fmla="*/ 362858 w 2530929"/>
              <a:gd name="connsiteY7" fmla="*/ 961573 h 1641930"/>
              <a:gd name="connsiteX8" fmla="*/ 27215 w 2530929"/>
              <a:gd name="connsiteY8" fmla="*/ 1496787 h 1641930"/>
              <a:gd name="connsiteX9" fmla="*/ 0 w 2530929"/>
              <a:gd name="connsiteY9" fmla="*/ 0 h 1641930"/>
              <a:gd name="connsiteX0" fmla="*/ 0 w 2530929"/>
              <a:gd name="connsiteY0" fmla="*/ 0 h 1641930"/>
              <a:gd name="connsiteX1" fmla="*/ 2503715 w 2530929"/>
              <a:gd name="connsiteY1" fmla="*/ 9073 h 1641930"/>
              <a:gd name="connsiteX2" fmla="*/ 2530929 w 2530929"/>
              <a:gd name="connsiteY2" fmla="*/ 1469573 h 1641930"/>
              <a:gd name="connsiteX3" fmla="*/ 1914072 w 2530929"/>
              <a:gd name="connsiteY3" fmla="*/ 1124858 h 1641930"/>
              <a:gd name="connsiteX4" fmla="*/ 1505858 w 2530929"/>
              <a:gd name="connsiteY4" fmla="*/ 1641930 h 1641930"/>
              <a:gd name="connsiteX5" fmla="*/ 1034143 w 2530929"/>
              <a:gd name="connsiteY5" fmla="*/ 934358 h 1641930"/>
              <a:gd name="connsiteX6" fmla="*/ 734786 w 2530929"/>
              <a:gd name="connsiteY6" fmla="*/ 1514930 h 1641930"/>
              <a:gd name="connsiteX7" fmla="*/ 362858 w 2530929"/>
              <a:gd name="connsiteY7" fmla="*/ 961573 h 1641930"/>
              <a:gd name="connsiteX8" fmla="*/ 18143 w 2530929"/>
              <a:gd name="connsiteY8" fmla="*/ 1487716 h 1641930"/>
              <a:gd name="connsiteX9" fmla="*/ 0 w 2530929"/>
              <a:gd name="connsiteY9" fmla="*/ 0 h 1641930"/>
              <a:gd name="connsiteX0" fmla="*/ 142 w 2512786"/>
              <a:gd name="connsiteY0" fmla="*/ 2508553 h 2508553"/>
              <a:gd name="connsiteX1" fmla="*/ 2485572 w 2512786"/>
              <a:gd name="connsiteY1" fmla="*/ 0 h 2508553"/>
              <a:gd name="connsiteX2" fmla="*/ 2512786 w 2512786"/>
              <a:gd name="connsiteY2" fmla="*/ 1460500 h 2508553"/>
              <a:gd name="connsiteX3" fmla="*/ 1895929 w 2512786"/>
              <a:gd name="connsiteY3" fmla="*/ 1115785 h 2508553"/>
              <a:gd name="connsiteX4" fmla="*/ 1487715 w 2512786"/>
              <a:gd name="connsiteY4" fmla="*/ 1632857 h 2508553"/>
              <a:gd name="connsiteX5" fmla="*/ 1016000 w 2512786"/>
              <a:gd name="connsiteY5" fmla="*/ 925285 h 2508553"/>
              <a:gd name="connsiteX6" fmla="*/ 716643 w 2512786"/>
              <a:gd name="connsiteY6" fmla="*/ 1505857 h 2508553"/>
              <a:gd name="connsiteX7" fmla="*/ 344715 w 2512786"/>
              <a:gd name="connsiteY7" fmla="*/ 952500 h 2508553"/>
              <a:gd name="connsiteX8" fmla="*/ 0 w 2512786"/>
              <a:gd name="connsiteY8" fmla="*/ 1478643 h 2508553"/>
              <a:gd name="connsiteX9" fmla="*/ 142 w 2512786"/>
              <a:gd name="connsiteY9" fmla="*/ 2508553 h 2508553"/>
              <a:gd name="connsiteX0" fmla="*/ 142 w 2513000"/>
              <a:gd name="connsiteY0" fmla="*/ 1583268 h 1592341"/>
              <a:gd name="connsiteX1" fmla="*/ 2513000 w 2513000"/>
              <a:gd name="connsiteY1" fmla="*/ 1592341 h 1592341"/>
              <a:gd name="connsiteX2" fmla="*/ 2512786 w 2513000"/>
              <a:gd name="connsiteY2" fmla="*/ 535215 h 1592341"/>
              <a:gd name="connsiteX3" fmla="*/ 1895929 w 2513000"/>
              <a:gd name="connsiteY3" fmla="*/ 190500 h 1592341"/>
              <a:gd name="connsiteX4" fmla="*/ 1487715 w 2513000"/>
              <a:gd name="connsiteY4" fmla="*/ 707572 h 1592341"/>
              <a:gd name="connsiteX5" fmla="*/ 1016000 w 2513000"/>
              <a:gd name="connsiteY5" fmla="*/ 0 h 1592341"/>
              <a:gd name="connsiteX6" fmla="*/ 716643 w 2513000"/>
              <a:gd name="connsiteY6" fmla="*/ 580572 h 1592341"/>
              <a:gd name="connsiteX7" fmla="*/ 344715 w 2513000"/>
              <a:gd name="connsiteY7" fmla="*/ 27215 h 1592341"/>
              <a:gd name="connsiteX8" fmla="*/ 0 w 2513000"/>
              <a:gd name="connsiteY8" fmla="*/ 553358 h 1592341"/>
              <a:gd name="connsiteX9" fmla="*/ 142 w 2513000"/>
              <a:gd name="connsiteY9" fmla="*/ 1583268 h 1592341"/>
              <a:gd name="connsiteX0" fmla="*/ 9285 w 2513000"/>
              <a:gd name="connsiteY0" fmla="*/ 2988030 h 2988030"/>
              <a:gd name="connsiteX1" fmla="*/ 2513000 w 2513000"/>
              <a:gd name="connsiteY1" fmla="*/ 1592341 h 2988030"/>
              <a:gd name="connsiteX2" fmla="*/ 2512786 w 2513000"/>
              <a:gd name="connsiteY2" fmla="*/ 535215 h 2988030"/>
              <a:gd name="connsiteX3" fmla="*/ 1895929 w 2513000"/>
              <a:gd name="connsiteY3" fmla="*/ 190500 h 2988030"/>
              <a:gd name="connsiteX4" fmla="*/ 1487715 w 2513000"/>
              <a:gd name="connsiteY4" fmla="*/ 707572 h 2988030"/>
              <a:gd name="connsiteX5" fmla="*/ 1016000 w 2513000"/>
              <a:gd name="connsiteY5" fmla="*/ 0 h 2988030"/>
              <a:gd name="connsiteX6" fmla="*/ 716643 w 2513000"/>
              <a:gd name="connsiteY6" fmla="*/ 580572 h 2988030"/>
              <a:gd name="connsiteX7" fmla="*/ 344715 w 2513000"/>
              <a:gd name="connsiteY7" fmla="*/ 27215 h 2988030"/>
              <a:gd name="connsiteX8" fmla="*/ 0 w 2513000"/>
              <a:gd name="connsiteY8" fmla="*/ 553358 h 2988030"/>
              <a:gd name="connsiteX9" fmla="*/ 9285 w 2513000"/>
              <a:gd name="connsiteY9" fmla="*/ 2988030 h 2988030"/>
              <a:gd name="connsiteX0" fmla="*/ 9285 w 2522142"/>
              <a:gd name="connsiteY0" fmla="*/ 2988030 h 2997103"/>
              <a:gd name="connsiteX1" fmla="*/ 2522142 w 2522142"/>
              <a:gd name="connsiteY1" fmla="*/ 2997103 h 2997103"/>
              <a:gd name="connsiteX2" fmla="*/ 2512786 w 2522142"/>
              <a:gd name="connsiteY2" fmla="*/ 535215 h 2997103"/>
              <a:gd name="connsiteX3" fmla="*/ 1895929 w 2522142"/>
              <a:gd name="connsiteY3" fmla="*/ 190500 h 2997103"/>
              <a:gd name="connsiteX4" fmla="*/ 1487715 w 2522142"/>
              <a:gd name="connsiteY4" fmla="*/ 707572 h 2997103"/>
              <a:gd name="connsiteX5" fmla="*/ 1016000 w 2522142"/>
              <a:gd name="connsiteY5" fmla="*/ 0 h 2997103"/>
              <a:gd name="connsiteX6" fmla="*/ 716643 w 2522142"/>
              <a:gd name="connsiteY6" fmla="*/ 580572 h 2997103"/>
              <a:gd name="connsiteX7" fmla="*/ 344715 w 2522142"/>
              <a:gd name="connsiteY7" fmla="*/ 27215 h 2997103"/>
              <a:gd name="connsiteX8" fmla="*/ 0 w 2522142"/>
              <a:gd name="connsiteY8" fmla="*/ 553358 h 2997103"/>
              <a:gd name="connsiteX9" fmla="*/ 9285 w 2522142"/>
              <a:gd name="connsiteY9" fmla="*/ 2988030 h 2997103"/>
              <a:gd name="connsiteX0" fmla="*/ 142 w 2522142"/>
              <a:gd name="connsiteY0" fmla="*/ 2997151 h 2997151"/>
              <a:gd name="connsiteX1" fmla="*/ 2522142 w 2522142"/>
              <a:gd name="connsiteY1" fmla="*/ 2997103 h 2997151"/>
              <a:gd name="connsiteX2" fmla="*/ 2512786 w 2522142"/>
              <a:gd name="connsiteY2" fmla="*/ 535215 h 2997151"/>
              <a:gd name="connsiteX3" fmla="*/ 1895929 w 2522142"/>
              <a:gd name="connsiteY3" fmla="*/ 190500 h 2997151"/>
              <a:gd name="connsiteX4" fmla="*/ 1487715 w 2522142"/>
              <a:gd name="connsiteY4" fmla="*/ 707572 h 2997151"/>
              <a:gd name="connsiteX5" fmla="*/ 1016000 w 2522142"/>
              <a:gd name="connsiteY5" fmla="*/ 0 h 2997151"/>
              <a:gd name="connsiteX6" fmla="*/ 716643 w 2522142"/>
              <a:gd name="connsiteY6" fmla="*/ 580572 h 2997151"/>
              <a:gd name="connsiteX7" fmla="*/ 344715 w 2522142"/>
              <a:gd name="connsiteY7" fmla="*/ 27215 h 2997151"/>
              <a:gd name="connsiteX8" fmla="*/ 0 w 2522142"/>
              <a:gd name="connsiteY8" fmla="*/ 553358 h 2997151"/>
              <a:gd name="connsiteX9" fmla="*/ 142 w 2522142"/>
              <a:gd name="connsiteY9" fmla="*/ 2997151 h 2997151"/>
              <a:gd name="connsiteX0" fmla="*/ 142 w 2531071"/>
              <a:gd name="connsiteY0" fmla="*/ 2997151 h 2997151"/>
              <a:gd name="connsiteX1" fmla="*/ 2522142 w 2531071"/>
              <a:gd name="connsiteY1" fmla="*/ 2997103 h 2997151"/>
              <a:gd name="connsiteX2" fmla="*/ 2531071 w 2531071"/>
              <a:gd name="connsiteY2" fmla="*/ 636979 h 2997151"/>
              <a:gd name="connsiteX3" fmla="*/ 1895929 w 2531071"/>
              <a:gd name="connsiteY3" fmla="*/ 190500 h 2997151"/>
              <a:gd name="connsiteX4" fmla="*/ 1487715 w 2531071"/>
              <a:gd name="connsiteY4" fmla="*/ 707572 h 2997151"/>
              <a:gd name="connsiteX5" fmla="*/ 1016000 w 2531071"/>
              <a:gd name="connsiteY5" fmla="*/ 0 h 2997151"/>
              <a:gd name="connsiteX6" fmla="*/ 716643 w 2531071"/>
              <a:gd name="connsiteY6" fmla="*/ 580572 h 2997151"/>
              <a:gd name="connsiteX7" fmla="*/ 344715 w 2531071"/>
              <a:gd name="connsiteY7" fmla="*/ 27215 h 2997151"/>
              <a:gd name="connsiteX8" fmla="*/ 0 w 2531071"/>
              <a:gd name="connsiteY8" fmla="*/ 553358 h 2997151"/>
              <a:gd name="connsiteX9" fmla="*/ 142 w 2531071"/>
              <a:gd name="connsiteY9" fmla="*/ 2997151 h 2997151"/>
              <a:gd name="connsiteX0" fmla="*/ 142 w 2522142"/>
              <a:gd name="connsiteY0" fmla="*/ 2997151 h 2997151"/>
              <a:gd name="connsiteX1" fmla="*/ 2522142 w 2522142"/>
              <a:gd name="connsiteY1" fmla="*/ 2997103 h 2997151"/>
              <a:gd name="connsiteX2" fmla="*/ 2521929 w 2522142"/>
              <a:gd name="connsiteY2" fmla="*/ 603057 h 2997151"/>
              <a:gd name="connsiteX3" fmla="*/ 1895929 w 2522142"/>
              <a:gd name="connsiteY3" fmla="*/ 190500 h 2997151"/>
              <a:gd name="connsiteX4" fmla="*/ 1487715 w 2522142"/>
              <a:gd name="connsiteY4" fmla="*/ 707572 h 2997151"/>
              <a:gd name="connsiteX5" fmla="*/ 1016000 w 2522142"/>
              <a:gd name="connsiteY5" fmla="*/ 0 h 2997151"/>
              <a:gd name="connsiteX6" fmla="*/ 716643 w 2522142"/>
              <a:gd name="connsiteY6" fmla="*/ 580572 h 2997151"/>
              <a:gd name="connsiteX7" fmla="*/ 344715 w 2522142"/>
              <a:gd name="connsiteY7" fmla="*/ 27215 h 2997151"/>
              <a:gd name="connsiteX8" fmla="*/ 0 w 2522142"/>
              <a:gd name="connsiteY8" fmla="*/ 553358 h 2997151"/>
              <a:gd name="connsiteX9" fmla="*/ 142 w 2522142"/>
              <a:gd name="connsiteY9" fmla="*/ 2997151 h 2997151"/>
              <a:gd name="connsiteX0" fmla="*/ 142 w 2521929"/>
              <a:gd name="connsiteY0" fmla="*/ 2997151 h 2997151"/>
              <a:gd name="connsiteX1" fmla="*/ 2512999 w 2521929"/>
              <a:gd name="connsiteY1" fmla="*/ 2748346 h 2997151"/>
              <a:gd name="connsiteX2" fmla="*/ 2521929 w 2521929"/>
              <a:gd name="connsiteY2" fmla="*/ 603057 h 2997151"/>
              <a:gd name="connsiteX3" fmla="*/ 1895929 w 2521929"/>
              <a:gd name="connsiteY3" fmla="*/ 190500 h 2997151"/>
              <a:gd name="connsiteX4" fmla="*/ 1487715 w 2521929"/>
              <a:gd name="connsiteY4" fmla="*/ 707572 h 2997151"/>
              <a:gd name="connsiteX5" fmla="*/ 1016000 w 2521929"/>
              <a:gd name="connsiteY5" fmla="*/ 0 h 2997151"/>
              <a:gd name="connsiteX6" fmla="*/ 716643 w 2521929"/>
              <a:gd name="connsiteY6" fmla="*/ 580572 h 2997151"/>
              <a:gd name="connsiteX7" fmla="*/ 344715 w 2521929"/>
              <a:gd name="connsiteY7" fmla="*/ 27215 h 2997151"/>
              <a:gd name="connsiteX8" fmla="*/ 0 w 2521929"/>
              <a:gd name="connsiteY8" fmla="*/ 553358 h 2997151"/>
              <a:gd name="connsiteX9" fmla="*/ 142 w 2521929"/>
              <a:gd name="connsiteY9" fmla="*/ 2997151 h 2997151"/>
              <a:gd name="connsiteX0" fmla="*/ 0 w 2530930"/>
              <a:gd name="connsiteY0" fmla="*/ 2748392 h 2748392"/>
              <a:gd name="connsiteX1" fmla="*/ 2522000 w 2530930"/>
              <a:gd name="connsiteY1" fmla="*/ 2748346 h 2748392"/>
              <a:gd name="connsiteX2" fmla="*/ 2530930 w 2530930"/>
              <a:gd name="connsiteY2" fmla="*/ 603057 h 2748392"/>
              <a:gd name="connsiteX3" fmla="*/ 1904930 w 2530930"/>
              <a:gd name="connsiteY3" fmla="*/ 190500 h 2748392"/>
              <a:gd name="connsiteX4" fmla="*/ 1496716 w 2530930"/>
              <a:gd name="connsiteY4" fmla="*/ 707572 h 2748392"/>
              <a:gd name="connsiteX5" fmla="*/ 1025001 w 2530930"/>
              <a:gd name="connsiteY5" fmla="*/ 0 h 2748392"/>
              <a:gd name="connsiteX6" fmla="*/ 725644 w 2530930"/>
              <a:gd name="connsiteY6" fmla="*/ 580572 h 2748392"/>
              <a:gd name="connsiteX7" fmla="*/ 353716 w 2530930"/>
              <a:gd name="connsiteY7" fmla="*/ 27215 h 2748392"/>
              <a:gd name="connsiteX8" fmla="*/ 9001 w 2530930"/>
              <a:gd name="connsiteY8" fmla="*/ 553358 h 2748392"/>
              <a:gd name="connsiteX9" fmla="*/ 0 w 2530930"/>
              <a:gd name="connsiteY9" fmla="*/ 2748392 h 2748392"/>
              <a:gd name="connsiteX0" fmla="*/ 0 w 2531143"/>
              <a:gd name="connsiteY0" fmla="*/ 2748392 h 2748392"/>
              <a:gd name="connsiteX1" fmla="*/ 2531143 w 2531143"/>
              <a:gd name="connsiteY1" fmla="*/ 2748346 h 2748392"/>
              <a:gd name="connsiteX2" fmla="*/ 2530930 w 2531143"/>
              <a:gd name="connsiteY2" fmla="*/ 603057 h 2748392"/>
              <a:gd name="connsiteX3" fmla="*/ 1904930 w 2531143"/>
              <a:gd name="connsiteY3" fmla="*/ 190500 h 2748392"/>
              <a:gd name="connsiteX4" fmla="*/ 1496716 w 2531143"/>
              <a:gd name="connsiteY4" fmla="*/ 707572 h 2748392"/>
              <a:gd name="connsiteX5" fmla="*/ 1025001 w 2531143"/>
              <a:gd name="connsiteY5" fmla="*/ 0 h 2748392"/>
              <a:gd name="connsiteX6" fmla="*/ 725644 w 2531143"/>
              <a:gd name="connsiteY6" fmla="*/ 580572 h 2748392"/>
              <a:gd name="connsiteX7" fmla="*/ 353716 w 2531143"/>
              <a:gd name="connsiteY7" fmla="*/ 27215 h 2748392"/>
              <a:gd name="connsiteX8" fmla="*/ 9001 w 2531143"/>
              <a:gd name="connsiteY8" fmla="*/ 553358 h 2748392"/>
              <a:gd name="connsiteX9" fmla="*/ 0 w 2531143"/>
              <a:gd name="connsiteY9" fmla="*/ 2748392 h 2748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531143" h="2748392">
                <a:moveTo>
                  <a:pt x="0" y="2748392"/>
                </a:moveTo>
                <a:lnTo>
                  <a:pt x="2531143" y="2748346"/>
                </a:lnTo>
                <a:cubicBezTo>
                  <a:pt x="2531072" y="2395971"/>
                  <a:pt x="2531001" y="955432"/>
                  <a:pt x="2530930" y="603057"/>
                </a:cubicBezTo>
                <a:lnTo>
                  <a:pt x="1904930" y="190500"/>
                </a:lnTo>
                <a:lnTo>
                  <a:pt x="1496716" y="707572"/>
                </a:lnTo>
                <a:lnTo>
                  <a:pt x="1025001" y="0"/>
                </a:lnTo>
                <a:lnTo>
                  <a:pt x="725644" y="580572"/>
                </a:lnTo>
                <a:lnTo>
                  <a:pt x="353716" y="27215"/>
                </a:lnTo>
                <a:lnTo>
                  <a:pt x="9001" y="553358"/>
                </a:lnTo>
                <a:cubicBezTo>
                  <a:pt x="9048" y="896661"/>
                  <a:pt x="-47" y="2405089"/>
                  <a:pt x="0" y="2748392"/>
                </a:cubicBezTo>
                <a:close/>
              </a:path>
            </a:pathLst>
          </a:cu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AU" sz="2800">
                <a:solidFill>
                  <a:schemeClr val="tx1"/>
                </a:solidFill>
              </a:rPr>
              <a:t>JVM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635896" y="3501008"/>
            <a:ext cx="4896544" cy="2592288"/>
            <a:chOff x="3707904" y="3501008"/>
            <a:chExt cx="4824536" cy="2592288"/>
          </a:xfrm>
        </p:grpSpPr>
        <p:sp>
          <p:nvSpPr>
            <p:cNvPr id="3" name="Snip Same Side Corner Rectangle 2"/>
            <p:cNvSpPr/>
            <p:nvPr/>
          </p:nvSpPr>
          <p:spPr>
            <a:xfrm rot="16200000">
              <a:off x="4824028" y="2384884"/>
              <a:ext cx="2592288" cy="4824536"/>
            </a:xfrm>
            <a:prstGeom prst="snip2SameRect">
              <a:avLst/>
            </a:prstGeom>
            <a:gradFill>
              <a:lin ang="0" scaled="0"/>
            </a:gradFill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chemeClr val="tx1"/>
                </a:solidFill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4211960" y="3933056"/>
              <a:ext cx="4032448" cy="1446550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AU" sz="4400" b="1">
                  <a:ln w="12700">
                    <a:noFill/>
                    <a:prstDash val="solid"/>
                  </a:ln>
                  <a:solidFill>
                    <a:schemeClr val="accent2"/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  <a:latin typeface="Helvetica"/>
                  <a:cs typeface="Helvetica"/>
                </a:rPr>
                <a:t>Huge dependencies</a:t>
              </a:r>
            </a:p>
          </p:txBody>
        </p:sp>
      </p:grpSp>
      <p:sp>
        <p:nvSpPr>
          <p:cNvPr id="7" name="Line Callout 2 6"/>
          <p:cNvSpPr/>
          <p:nvPr/>
        </p:nvSpPr>
        <p:spPr>
          <a:xfrm>
            <a:off x="4860032" y="1916832"/>
            <a:ext cx="1656184" cy="792088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221299"/>
              <a:gd name="adj6" fmla="val -69124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AU">
                <a:latin typeface="Helvetica"/>
                <a:cs typeface="Helvetica"/>
              </a:rPr>
              <a:t>Semantic gap</a:t>
            </a:r>
          </a:p>
        </p:txBody>
      </p:sp>
    </p:spTree>
    <p:extLst>
      <p:ext uri="{BB962C8B-B14F-4D97-AF65-F5344CB8AC3E}">
        <p14:creationId xmlns:p14="http://schemas.microsoft.com/office/powerpoint/2010/main" val="551590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sz="3200" b="1" dirty="0"/>
              <a:t>Approach 3: Existing Frameworks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5338937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sz="2800" dirty="0"/>
              <a:t>LLVM</a:t>
            </a:r>
          </a:p>
          <a:p>
            <a:r>
              <a:rPr lang="en-AU" sz="2800" dirty="0"/>
              <a:t>Excellent for C/C++/</a:t>
            </a:r>
            <a:r>
              <a:rPr lang="en-AU" sz="2800" dirty="0" err="1"/>
              <a:t>ObjectiveC</a:t>
            </a:r>
            <a:endParaRPr lang="en-AU" sz="2800" dirty="0"/>
          </a:p>
          <a:p>
            <a:r>
              <a:rPr lang="en-AU" sz="2800" dirty="0"/>
              <a:t>Not for managed languages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934D97CA-7D2E-F349-BF98-746F861C632A}" type="slidenum">
              <a:rPr lang="en-AU"/>
              <a:pPr/>
              <a:t>33</a:t>
            </a:fld>
            <a:endParaRPr lang="en-AU" dirty="0"/>
          </a:p>
        </p:txBody>
      </p:sp>
      <p:grpSp>
        <p:nvGrpSpPr>
          <p:cNvPr id="11" name="Group 10"/>
          <p:cNvGrpSpPr/>
          <p:nvPr/>
        </p:nvGrpSpPr>
        <p:grpSpPr>
          <a:xfrm>
            <a:off x="3923928" y="1628800"/>
            <a:ext cx="4896544" cy="4686520"/>
            <a:chOff x="3851920" y="1484784"/>
            <a:chExt cx="4896544" cy="4686520"/>
          </a:xfrm>
          <a:effectLst>
            <a:glow rad="101600">
              <a:schemeClr val="accent1">
                <a:satMod val="175000"/>
                <a:alpha val="40000"/>
              </a:schemeClr>
            </a:glow>
          </a:effectLst>
        </p:grpSpPr>
        <p:grpSp>
          <p:nvGrpSpPr>
            <p:cNvPr id="9" name="Group 8"/>
            <p:cNvGrpSpPr/>
            <p:nvPr/>
          </p:nvGrpSpPr>
          <p:grpSpPr>
            <a:xfrm>
              <a:off x="3851920" y="3861047"/>
              <a:ext cx="2016224" cy="2310257"/>
              <a:chOff x="3851920" y="3861047"/>
              <a:chExt cx="2016224" cy="2310257"/>
            </a:xfrm>
          </p:grpSpPr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851920" y="3861047"/>
                <a:ext cx="2016224" cy="2310257"/>
              </a:xfrm>
              <a:prstGeom prst="rect">
                <a:avLst/>
              </a:prstGeom>
              <a:ln>
                <a:solidFill>
                  <a:schemeClr val="accent1"/>
                </a:solidFill>
              </a:ln>
              <a:effectLst>
                <a:glow rad="101600">
                  <a:schemeClr val="accent1">
                    <a:satMod val="175000"/>
                    <a:alpha val="40000"/>
                  </a:schemeClr>
                </a:glow>
              </a:effectLst>
            </p:spPr>
          </p:pic>
          <p:sp>
            <p:nvSpPr>
              <p:cNvPr id="8" name="TextBox 7"/>
              <p:cNvSpPr txBox="1"/>
              <p:nvPr/>
            </p:nvSpPr>
            <p:spPr>
              <a:xfrm>
                <a:off x="4312781" y="4437112"/>
                <a:ext cx="110799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AU" sz="2400">
                    <a:solidFill>
                      <a:schemeClr val="bg1"/>
                    </a:solidFill>
                  </a:rPr>
                  <a:t>Author</a:t>
                </a:r>
              </a:p>
            </p:txBody>
          </p:sp>
        </p:grpSp>
        <p:sp>
          <p:nvSpPr>
            <p:cNvPr id="10" name="Cloud Callout 9"/>
            <p:cNvSpPr/>
            <p:nvPr/>
          </p:nvSpPr>
          <p:spPr>
            <a:xfrm>
              <a:off x="5076056" y="1484784"/>
              <a:ext cx="3672408" cy="2736304"/>
            </a:xfrm>
            <a:prstGeom prst="cloudCallout">
              <a:avLst>
                <a:gd name="adj1" fmla="val -38865"/>
                <a:gd name="adj2" fmla="val 56533"/>
              </a:avLst>
            </a:prstGeom>
            <a:ln/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chemeClr val="tx1"/>
                </a:solidFill>
              </a:endParaRPr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12160" y="1772816"/>
              <a:ext cx="1706315" cy="22039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15022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sz="3200" b="1" dirty="0"/>
              <a:t>What is so difficult?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29B46DF5-FB39-274B-9924-8146970676CB}" type="slidenum">
              <a:rPr lang="en-AU"/>
              <a:pPr/>
              <a:t>34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430210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/>
              <a:t>Three Foundamental Concerns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F4B8EBCE-4910-4097-A687-D75D3355F86D}" type="slidenum">
              <a:rPr lang="en-US" smtClean="0"/>
              <a:t>35</a:t>
            </a:fld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1201973" y="2426636"/>
            <a:ext cx="1895727" cy="2897904"/>
            <a:chOff x="1067295" y="2888788"/>
            <a:chExt cx="1895727" cy="2897904"/>
          </a:xfrm>
        </p:grpSpPr>
        <p:pic>
          <p:nvPicPr>
            <p:cNvPr id="3" name="Picture 2" descr="brain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67295" y="2888788"/>
              <a:ext cx="1895727" cy="1810264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1124954" y="5078806"/>
              <a:ext cx="18002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err="1"/>
                <a:t>Just-in-time</a:t>
              </a:r>
              <a:r>
                <a:rPr lang="en-US" sz="2000" dirty="0"/>
                <a:t> Compiling</a:t>
              </a:r>
              <a:endParaRPr lang="en-US" sz="2000" dirty="0" err="1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3563888" y="2420888"/>
            <a:ext cx="1895727" cy="2590128"/>
            <a:chOff x="1067295" y="2888788"/>
            <a:chExt cx="1895727" cy="2590128"/>
          </a:xfrm>
        </p:grpSpPr>
        <p:pic>
          <p:nvPicPr>
            <p:cNvPr id="20" name="Picture 19" descr="brain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67295" y="2888788"/>
              <a:ext cx="1895727" cy="1810264"/>
            </a:xfrm>
            <a:prstGeom prst="rect">
              <a:avLst/>
            </a:prstGeom>
          </p:spPr>
        </p:pic>
        <p:sp>
          <p:nvSpPr>
            <p:cNvPr id="21" name="TextBox 20"/>
            <p:cNvSpPr txBox="1"/>
            <p:nvPr/>
          </p:nvSpPr>
          <p:spPr>
            <a:xfrm>
              <a:off x="1124954" y="5078806"/>
              <a:ext cx="1800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err="1"/>
                <a:t>Concurrency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5868144" y="2420888"/>
            <a:ext cx="1895727" cy="2897904"/>
            <a:chOff x="1067295" y="2888788"/>
            <a:chExt cx="1895727" cy="2897904"/>
          </a:xfrm>
        </p:grpSpPr>
        <p:pic>
          <p:nvPicPr>
            <p:cNvPr id="23" name="Picture 22" descr="brain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67295" y="2888788"/>
              <a:ext cx="1895727" cy="1810264"/>
            </a:xfrm>
            <a:prstGeom prst="rect">
              <a:avLst/>
            </a:prstGeom>
          </p:spPr>
        </p:pic>
        <p:sp>
          <p:nvSpPr>
            <p:cNvPr id="24" name="TextBox 23"/>
            <p:cNvSpPr txBox="1"/>
            <p:nvPr/>
          </p:nvSpPr>
          <p:spPr>
            <a:xfrm>
              <a:off x="1124954" y="5078806"/>
              <a:ext cx="18002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err="1"/>
                <a:t>Garbage Collection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607698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059832" y="5733256"/>
            <a:ext cx="29025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/>
              <a:t>JIT</a:t>
            </a:r>
            <a:r>
              <a:rPr lang="en-US" sz="2000" dirty="0"/>
              <a:t> + concurrency + </a:t>
            </a:r>
            <a:r>
              <a:rPr lang="en-US" sz="2000" dirty="0" err="1"/>
              <a:t>GC</a:t>
            </a:r>
            <a:endParaRPr lang="en-US" sz="2000" dirty="0"/>
          </a:p>
        </p:txBody>
      </p:sp>
      <p:grpSp>
        <p:nvGrpSpPr>
          <p:cNvPr id="4" name="Group 3"/>
          <p:cNvGrpSpPr/>
          <p:nvPr/>
        </p:nvGrpSpPr>
        <p:grpSpPr>
          <a:xfrm>
            <a:off x="1763688" y="476672"/>
            <a:ext cx="5558528" cy="5163915"/>
            <a:chOff x="2339752" y="1681336"/>
            <a:chExt cx="4190376" cy="3892891"/>
          </a:xfrm>
        </p:grpSpPr>
        <p:grpSp>
          <p:nvGrpSpPr>
            <p:cNvPr id="2" name="Group 1"/>
            <p:cNvGrpSpPr/>
            <p:nvPr/>
          </p:nvGrpSpPr>
          <p:grpSpPr>
            <a:xfrm>
              <a:off x="2339752" y="2671936"/>
              <a:ext cx="4190376" cy="921091"/>
              <a:chOff x="254624" y="2414537"/>
              <a:chExt cx="4190376" cy="921091"/>
            </a:xfrm>
          </p:grpSpPr>
          <p:pic>
            <p:nvPicPr>
              <p:cNvPr id="26" name="Picture 25" descr="brain.png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54624" y="2414537"/>
                <a:ext cx="964576" cy="921091"/>
              </a:xfrm>
              <a:prstGeom prst="rect">
                <a:avLst/>
              </a:prstGeom>
            </p:spPr>
          </p:pic>
          <p:pic>
            <p:nvPicPr>
              <p:cNvPr id="29" name="Picture 28" descr="brain.png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329891" y="2414537"/>
                <a:ext cx="964576" cy="921091"/>
              </a:xfrm>
              <a:prstGeom prst="rect">
                <a:avLst/>
              </a:prstGeom>
            </p:spPr>
          </p:pic>
          <p:pic>
            <p:nvPicPr>
              <p:cNvPr id="30" name="Picture 29" descr="brain.png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405158" y="2414537"/>
                <a:ext cx="964576" cy="921091"/>
              </a:xfrm>
              <a:prstGeom prst="rect">
                <a:avLst/>
              </a:prstGeom>
            </p:spPr>
          </p:pic>
          <p:pic>
            <p:nvPicPr>
              <p:cNvPr id="32" name="Picture 31" descr="brain.png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480424" y="2414537"/>
                <a:ext cx="964576" cy="921091"/>
              </a:xfrm>
              <a:prstGeom prst="rect">
                <a:avLst/>
              </a:prstGeom>
            </p:spPr>
          </p:pic>
        </p:grpSp>
        <p:grpSp>
          <p:nvGrpSpPr>
            <p:cNvPr id="37" name="Group 36"/>
            <p:cNvGrpSpPr/>
            <p:nvPr/>
          </p:nvGrpSpPr>
          <p:grpSpPr>
            <a:xfrm>
              <a:off x="2339752" y="3662536"/>
              <a:ext cx="4190376" cy="921091"/>
              <a:chOff x="254624" y="2414537"/>
              <a:chExt cx="4190376" cy="921091"/>
            </a:xfrm>
          </p:grpSpPr>
          <p:pic>
            <p:nvPicPr>
              <p:cNvPr id="38" name="Picture 37" descr="brain.png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54624" y="2414537"/>
                <a:ext cx="964576" cy="921091"/>
              </a:xfrm>
              <a:prstGeom prst="rect">
                <a:avLst/>
              </a:prstGeom>
            </p:spPr>
          </p:pic>
          <p:pic>
            <p:nvPicPr>
              <p:cNvPr id="39" name="Picture 38" descr="brain.png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329891" y="2414537"/>
                <a:ext cx="964576" cy="921091"/>
              </a:xfrm>
              <a:prstGeom prst="rect">
                <a:avLst/>
              </a:prstGeom>
            </p:spPr>
          </p:pic>
          <p:pic>
            <p:nvPicPr>
              <p:cNvPr id="40" name="Picture 39" descr="brain.png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405158" y="2414537"/>
                <a:ext cx="964576" cy="921091"/>
              </a:xfrm>
              <a:prstGeom prst="rect">
                <a:avLst/>
              </a:prstGeom>
            </p:spPr>
          </p:pic>
          <p:pic>
            <p:nvPicPr>
              <p:cNvPr id="41" name="Picture 40" descr="brain.png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480424" y="2414537"/>
                <a:ext cx="964576" cy="921091"/>
              </a:xfrm>
              <a:prstGeom prst="rect">
                <a:avLst/>
              </a:prstGeom>
            </p:spPr>
          </p:pic>
        </p:grpSp>
        <p:grpSp>
          <p:nvGrpSpPr>
            <p:cNvPr id="42" name="Group 41"/>
            <p:cNvGrpSpPr/>
            <p:nvPr/>
          </p:nvGrpSpPr>
          <p:grpSpPr>
            <a:xfrm>
              <a:off x="2339752" y="4653136"/>
              <a:ext cx="4190376" cy="921091"/>
              <a:chOff x="254624" y="2414537"/>
              <a:chExt cx="4190376" cy="921091"/>
            </a:xfrm>
          </p:grpSpPr>
          <p:pic>
            <p:nvPicPr>
              <p:cNvPr id="43" name="Picture 42" descr="brain.png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54624" y="2414537"/>
                <a:ext cx="964576" cy="921091"/>
              </a:xfrm>
              <a:prstGeom prst="rect">
                <a:avLst/>
              </a:prstGeom>
            </p:spPr>
          </p:pic>
          <p:pic>
            <p:nvPicPr>
              <p:cNvPr id="44" name="Picture 43" descr="brain.png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329891" y="2414537"/>
                <a:ext cx="964576" cy="921091"/>
              </a:xfrm>
              <a:prstGeom prst="rect">
                <a:avLst/>
              </a:prstGeom>
            </p:spPr>
          </p:pic>
          <p:pic>
            <p:nvPicPr>
              <p:cNvPr id="45" name="Picture 44" descr="brain.png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405158" y="2414537"/>
                <a:ext cx="964576" cy="921091"/>
              </a:xfrm>
              <a:prstGeom prst="rect">
                <a:avLst/>
              </a:prstGeom>
            </p:spPr>
          </p:pic>
          <p:pic>
            <p:nvPicPr>
              <p:cNvPr id="46" name="Picture 45" descr="brain.png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480424" y="2414537"/>
                <a:ext cx="964576" cy="921091"/>
              </a:xfrm>
              <a:prstGeom prst="rect">
                <a:avLst/>
              </a:prstGeom>
            </p:spPr>
          </p:pic>
        </p:grpSp>
        <p:grpSp>
          <p:nvGrpSpPr>
            <p:cNvPr id="47" name="Group 46"/>
            <p:cNvGrpSpPr/>
            <p:nvPr/>
          </p:nvGrpSpPr>
          <p:grpSpPr>
            <a:xfrm>
              <a:off x="2339752" y="1681336"/>
              <a:ext cx="4190376" cy="921091"/>
              <a:chOff x="254624" y="2414537"/>
              <a:chExt cx="4190376" cy="921091"/>
            </a:xfrm>
          </p:grpSpPr>
          <p:pic>
            <p:nvPicPr>
              <p:cNvPr id="48" name="Picture 47" descr="brain.png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54624" y="2414537"/>
                <a:ext cx="964576" cy="921091"/>
              </a:xfrm>
              <a:prstGeom prst="rect">
                <a:avLst/>
              </a:prstGeom>
            </p:spPr>
          </p:pic>
          <p:pic>
            <p:nvPicPr>
              <p:cNvPr id="49" name="Picture 48" descr="brain.png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329891" y="2414537"/>
                <a:ext cx="964576" cy="921091"/>
              </a:xfrm>
              <a:prstGeom prst="rect">
                <a:avLst/>
              </a:prstGeom>
            </p:spPr>
          </p:pic>
          <p:pic>
            <p:nvPicPr>
              <p:cNvPr id="50" name="Picture 49" descr="brain.png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405158" y="2414537"/>
                <a:ext cx="964576" cy="921091"/>
              </a:xfrm>
              <a:prstGeom prst="rect">
                <a:avLst/>
              </a:prstGeom>
            </p:spPr>
          </p:pic>
          <p:pic>
            <p:nvPicPr>
              <p:cNvPr id="51" name="Picture 50" descr="brain.png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480424" y="2414537"/>
                <a:ext cx="964576" cy="921091"/>
              </a:xfrm>
              <a:prstGeom prst="rect">
                <a:avLst/>
              </a:prstGeom>
            </p:spPr>
          </p:pic>
        </p:grp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8EBCE-4910-4097-A687-D75D3355F86D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2829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25081-AB83-7848-9A33-1FC8AF21598F}" type="slidenum">
              <a:rPr lang="en-AU" smtClean="0"/>
              <a:pPr/>
              <a:t>37</a:t>
            </a:fld>
            <a:endParaRPr lang="en-AU"/>
          </a:p>
        </p:txBody>
      </p:sp>
      <p:sp>
        <p:nvSpPr>
          <p:cNvPr id="5" name="Oval 4"/>
          <p:cNvSpPr/>
          <p:nvPr/>
        </p:nvSpPr>
        <p:spPr>
          <a:xfrm>
            <a:off x="2411760" y="548680"/>
            <a:ext cx="3672408" cy="3672408"/>
          </a:xfrm>
          <a:prstGeom prst="ellipse">
            <a:avLst/>
          </a:prstGeom>
          <a:solidFill>
            <a:schemeClr val="accent2">
              <a:alpha val="50000"/>
            </a:schemeClr>
          </a:solidFill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1259632" y="2780928"/>
            <a:ext cx="3672408" cy="3672408"/>
          </a:xfrm>
          <a:prstGeom prst="ellipse">
            <a:avLst/>
          </a:prstGeom>
          <a:solidFill>
            <a:schemeClr val="accent3">
              <a:alpha val="50000"/>
            </a:schemeClr>
          </a:solidFill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3563888" y="2780928"/>
            <a:ext cx="3672408" cy="3672408"/>
          </a:xfrm>
          <a:prstGeom prst="ellipse">
            <a:avLst/>
          </a:prstGeom>
          <a:solidFill>
            <a:schemeClr val="accent5">
              <a:alpha val="50000"/>
            </a:schemeClr>
          </a:solidFill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203848" y="1412776"/>
            <a:ext cx="21602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800000"/>
                </a:solidFill>
              </a:rPr>
              <a:t>Concurrency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907704" y="4941168"/>
            <a:ext cx="9463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08000"/>
                </a:solidFill>
              </a:rPr>
              <a:t>JIT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292080" y="4941168"/>
            <a:ext cx="11829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000FF"/>
                </a:solidFill>
              </a:rPr>
              <a:t>GC</a:t>
            </a:r>
          </a:p>
        </p:txBody>
      </p:sp>
      <p:sp>
        <p:nvSpPr>
          <p:cNvPr id="19" name="Line Callout 1 18"/>
          <p:cNvSpPr/>
          <p:nvPr/>
        </p:nvSpPr>
        <p:spPr>
          <a:xfrm>
            <a:off x="395536" y="2132856"/>
            <a:ext cx="1872208" cy="792088"/>
          </a:xfrm>
          <a:prstGeom prst="borderCallout1">
            <a:avLst>
              <a:gd name="adj1" fmla="val 18750"/>
              <a:gd name="adj2" fmla="val 105699"/>
              <a:gd name="adj3" fmla="val 129019"/>
              <a:gd name="adj4" fmla="val 149441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Atomic ops.</a:t>
            </a:r>
          </a:p>
          <a:p>
            <a:pPr algn="ctr"/>
            <a:r>
              <a:rPr lang="en-US" dirty="0"/>
              <a:t>Memory model</a:t>
            </a:r>
          </a:p>
        </p:txBody>
      </p:sp>
      <p:sp>
        <p:nvSpPr>
          <p:cNvPr id="20" name="Line Callout 1 19"/>
          <p:cNvSpPr/>
          <p:nvPr/>
        </p:nvSpPr>
        <p:spPr>
          <a:xfrm>
            <a:off x="395536" y="3717032"/>
            <a:ext cx="1872208" cy="792088"/>
          </a:xfrm>
          <a:prstGeom prst="borderCallout1">
            <a:avLst>
              <a:gd name="adj1" fmla="val 18750"/>
              <a:gd name="adj2" fmla="val 106794"/>
              <a:gd name="adj3" fmla="val 135304"/>
              <a:gd name="adj4" fmla="val 191523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Object map</a:t>
            </a:r>
          </a:p>
          <a:p>
            <a:pPr algn="ctr"/>
            <a:r>
              <a:rPr lang="en-US" dirty="0"/>
              <a:t>Stack map</a:t>
            </a:r>
          </a:p>
        </p:txBody>
      </p:sp>
      <p:sp>
        <p:nvSpPr>
          <p:cNvPr id="21" name="Line Callout 1 20"/>
          <p:cNvSpPr/>
          <p:nvPr/>
        </p:nvSpPr>
        <p:spPr>
          <a:xfrm>
            <a:off x="6876256" y="2132856"/>
            <a:ext cx="1872208" cy="792088"/>
          </a:xfrm>
          <a:prstGeom prst="borderCallout1">
            <a:avLst>
              <a:gd name="adj1" fmla="val 26048"/>
              <a:gd name="adj2" fmla="val -6416"/>
              <a:gd name="adj3" fmla="val 132148"/>
              <a:gd name="adj4" fmla="val -79198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Concurrent GC</a:t>
            </a:r>
          </a:p>
          <a:p>
            <a:pPr algn="ctr"/>
            <a:r>
              <a:rPr lang="en-US" dirty="0"/>
              <a:t>Parallel GC</a:t>
            </a:r>
          </a:p>
        </p:txBody>
      </p:sp>
      <p:sp>
        <p:nvSpPr>
          <p:cNvPr id="22" name="Line Callout 1 21"/>
          <p:cNvSpPr/>
          <p:nvPr/>
        </p:nvSpPr>
        <p:spPr>
          <a:xfrm>
            <a:off x="6012160" y="3573016"/>
            <a:ext cx="2952328" cy="1152128"/>
          </a:xfrm>
          <a:prstGeom prst="borderCallout1">
            <a:avLst>
              <a:gd name="adj1" fmla="val 28148"/>
              <a:gd name="adj2" fmla="val -3452"/>
              <a:gd name="adj3" fmla="val 27258"/>
              <a:gd name="adj4" fmla="val -46339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 err="1"/>
              <a:t>Yieldpoints</a:t>
            </a:r>
          </a:p>
          <a:p>
            <a:pPr algn="ctr"/>
            <a:r>
              <a:rPr lang="en-US" sz="2000" b="1" dirty="0" err="1"/>
              <a:t>GC Barriers</a:t>
            </a:r>
          </a:p>
          <a:p>
            <a:pPr algn="ctr"/>
            <a:r>
              <a:rPr lang="en-US" sz="2000" b="1" dirty="0" err="1"/>
              <a:t>Transactional Memory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9832" y="2924944"/>
            <a:ext cx="654396" cy="576064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60032" y="2924944"/>
            <a:ext cx="654396" cy="576064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3928" y="4509120"/>
            <a:ext cx="648072" cy="570497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3851920" y="3429000"/>
            <a:ext cx="792088" cy="792088"/>
            <a:chOff x="7524328" y="5661248"/>
            <a:chExt cx="792088" cy="792088"/>
          </a:xfrm>
        </p:grpSpPr>
        <p:sp>
          <p:nvSpPr>
            <p:cNvPr id="6" name="Oval 5"/>
            <p:cNvSpPr/>
            <p:nvPr/>
          </p:nvSpPr>
          <p:spPr>
            <a:xfrm>
              <a:off x="7524328" y="5661248"/>
              <a:ext cx="792088" cy="792088"/>
            </a:xfrm>
            <a:prstGeom prst="ellipse">
              <a:avLst/>
            </a:prstGeom>
            <a:solidFill>
              <a:srgbClr val="F4D907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24328" y="5661248"/>
              <a:ext cx="792088" cy="7920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8078875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sz="3200" b="1" dirty="0"/>
              <a:t>Language Implementations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D97CA-7D2E-F349-BF98-746F861C632A}" type="slidenum">
              <a:rPr lang="en-AU"/>
              <a:pPr/>
              <a:t>38</a:t>
            </a:fld>
            <a:endParaRPr lang="en-AU" dirty="0"/>
          </a:p>
        </p:txBody>
      </p:sp>
      <p:grpSp>
        <p:nvGrpSpPr>
          <p:cNvPr id="13" name="Group 12"/>
          <p:cNvGrpSpPr/>
          <p:nvPr/>
        </p:nvGrpSpPr>
        <p:grpSpPr>
          <a:xfrm>
            <a:off x="467544" y="2564904"/>
            <a:ext cx="8136904" cy="360040"/>
            <a:chOff x="827584" y="2276872"/>
            <a:chExt cx="7128792" cy="432048"/>
          </a:xfrm>
        </p:grpSpPr>
        <p:sp>
          <p:nvSpPr>
            <p:cNvPr id="9" name="Rounded Rectangle 8"/>
            <p:cNvSpPr/>
            <p:nvPr/>
          </p:nvSpPr>
          <p:spPr>
            <a:xfrm>
              <a:off x="2627784" y="2276872"/>
              <a:ext cx="1584176" cy="432048"/>
            </a:xfrm>
            <a:prstGeom prst="roundRect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AU" sz="1600">
                  <a:solidFill>
                    <a:schemeClr val="tx1"/>
                  </a:solidFill>
                  <a:latin typeface="Zapf Dingbats"/>
                  <a:ea typeface="Zapf Dingbats"/>
                  <a:cs typeface="Zapf Dingbats"/>
                  <a:sym typeface="Zapf Dingbats"/>
                </a:rPr>
                <a:t>✖</a:t>
              </a:r>
              <a:r>
                <a:rPr lang="en-AU" sz="1600">
                  <a:solidFill>
                    <a:schemeClr val="tx1"/>
                  </a:solidFill>
                  <a:sym typeface="Zapf Dingbats"/>
                </a:rPr>
                <a:t> </a:t>
              </a:r>
              <a:r>
                <a:rPr lang="en-AU" sz="1600">
                  <a:solidFill>
                    <a:schemeClr val="tx1"/>
                  </a:solidFill>
                </a:rPr>
                <a:t>GIL</a:t>
              </a:r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4499992" y="2276872"/>
              <a:ext cx="1584176" cy="432048"/>
            </a:xfrm>
            <a:prstGeom prst="roundRect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AU" sz="1600">
                  <a:solidFill>
                    <a:schemeClr val="tx1"/>
                  </a:solidFill>
                  <a:latin typeface="Zapf Dingbats"/>
                  <a:ea typeface="Zapf Dingbats"/>
                  <a:cs typeface="Zapf Dingbats"/>
                  <a:sym typeface="Zapf Dingbats"/>
                </a:rPr>
                <a:t>✖</a:t>
              </a:r>
              <a:r>
                <a:rPr lang="en-AU" sz="1600">
                  <a:solidFill>
                    <a:schemeClr val="tx1"/>
                  </a:solidFill>
                </a:rPr>
                <a:t> Interpreter</a:t>
              </a: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6372200" y="2276872"/>
              <a:ext cx="1584176" cy="432048"/>
            </a:xfrm>
            <a:prstGeom prst="roundRect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AU" sz="1600">
                  <a:solidFill>
                    <a:schemeClr val="tx1"/>
                  </a:solidFill>
                  <a:latin typeface="Zapf Dingbats"/>
                  <a:ea typeface="Zapf Dingbats"/>
                  <a:cs typeface="Zapf Dingbats"/>
                  <a:sym typeface="Zapf Dingbats"/>
                </a:rPr>
                <a:t>✖</a:t>
              </a:r>
              <a:r>
                <a:rPr lang="en-AU" sz="1600">
                  <a:solidFill>
                    <a:schemeClr val="tx1"/>
                  </a:solidFill>
                </a:rPr>
                <a:t> Naïve RC</a:t>
              </a:r>
            </a:p>
          </p:txBody>
        </p:sp>
        <p:sp>
          <p:nvSpPr>
            <p:cNvPr id="12" name="Pentagon 11"/>
            <p:cNvSpPr/>
            <p:nvPr/>
          </p:nvSpPr>
          <p:spPr>
            <a:xfrm>
              <a:off x="827584" y="2276872"/>
              <a:ext cx="1512168" cy="432048"/>
            </a:xfrm>
            <a:prstGeom prst="homePlate">
              <a:avLst/>
            </a:pr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AU" sz="1600">
                  <a:solidFill>
                    <a:schemeClr val="tx1"/>
                  </a:solidFill>
                </a:rPr>
                <a:t>CPython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67544" y="2996952"/>
            <a:ext cx="8136904" cy="360040"/>
            <a:chOff x="827584" y="2276872"/>
            <a:chExt cx="7128792" cy="432048"/>
          </a:xfrm>
        </p:grpSpPr>
        <p:sp>
          <p:nvSpPr>
            <p:cNvPr id="15" name="Rounded Rectangle 14"/>
            <p:cNvSpPr/>
            <p:nvPr/>
          </p:nvSpPr>
          <p:spPr>
            <a:xfrm>
              <a:off x="2627784" y="2276872"/>
              <a:ext cx="1584176" cy="432048"/>
            </a:xfrm>
            <a:prstGeom prst="roundRect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>
                <a:tabLst>
                  <a:tab pos="90488" algn="l"/>
                  <a:tab pos="989013" algn="ctr"/>
                </a:tabLst>
              </a:pPr>
              <a:r>
                <a:rPr lang="en-AU" sz="1600">
                  <a:solidFill>
                    <a:schemeClr val="tx1"/>
                  </a:solidFill>
                  <a:latin typeface="Zapf Dingbats"/>
                  <a:ea typeface="Zapf Dingbats"/>
                  <a:cs typeface="Zapf Dingbats"/>
                  <a:sym typeface="Zapf Dingbats"/>
                </a:rPr>
                <a:t>✖</a:t>
              </a:r>
              <a:r>
                <a:rPr lang="en-AU" sz="1600">
                  <a:solidFill>
                    <a:schemeClr val="tx1"/>
                  </a:solidFill>
                </a:rPr>
                <a:t> STM (exp.)</a:t>
              </a:r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4499992" y="2276872"/>
              <a:ext cx="1584176" cy="432048"/>
            </a:xfrm>
            <a:prstGeom prst="round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AU" sz="1600">
                  <a:solidFill>
                    <a:schemeClr val="tx1"/>
                  </a:solidFill>
                </a:rPr>
                <a:t>✔ JIT</a:t>
              </a:r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6372200" y="2276872"/>
              <a:ext cx="1584176" cy="432048"/>
            </a:xfrm>
            <a:prstGeom prst="round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AU" sz="1600">
                  <a:solidFill>
                    <a:schemeClr val="tx1"/>
                  </a:solidFill>
                </a:rPr>
                <a:t>✔ MMTK-like</a:t>
              </a:r>
            </a:p>
          </p:txBody>
        </p:sp>
        <p:sp>
          <p:nvSpPr>
            <p:cNvPr id="18" name="Pentagon 17"/>
            <p:cNvSpPr/>
            <p:nvPr/>
          </p:nvSpPr>
          <p:spPr>
            <a:xfrm>
              <a:off x="827584" y="2276872"/>
              <a:ext cx="1512168" cy="432048"/>
            </a:xfrm>
            <a:prstGeom prst="homePlate">
              <a:avLst/>
            </a:pr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AU" sz="1600">
                  <a:solidFill>
                    <a:schemeClr val="tx1"/>
                  </a:solidFill>
                </a:rPr>
                <a:t>PyPy</a:t>
              </a: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467544" y="2132856"/>
            <a:ext cx="8136904" cy="360040"/>
            <a:chOff x="827584" y="2276872"/>
            <a:chExt cx="7128792" cy="432048"/>
          </a:xfrm>
        </p:grpSpPr>
        <p:sp>
          <p:nvSpPr>
            <p:cNvPr id="20" name="Rounded Rectangle 19"/>
            <p:cNvSpPr/>
            <p:nvPr/>
          </p:nvSpPr>
          <p:spPr>
            <a:xfrm>
              <a:off x="2627784" y="2276872"/>
              <a:ext cx="1584176" cy="432048"/>
            </a:xfrm>
            <a:prstGeom prst="round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>
                <a:tabLst>
                  <a:tab pos="898525" algn="ctr"/>
                </a:tabLst>
              </a:pPr>
              <a:r>
                <a:rPr lang="en-AU" sz="1600">
                  <a:solidFill>
                    <a:schemeClr val="tx1"/>
                  </a:solidFill>
                </a:rPr>
                <a:t>✔ Threads</a:t>
              </a:r>
            </a:p>
          </p:txBody>
        </p:sp>
        <p:sp>
          <p:nvSpPr>
            <p:cNvPr id="21" name="Rounded Rectangle 20"/>
            <p:cNvSpPr/>
            <p:nvPr/>
          </p:nvSpPr>
          <p:spPr>
            <a:xfrm>
              <a:off x="4499992" y="2276872"/>
              <a:ext cx="1584176" cy="432048"/>
            </a:xfrm>
            <a:prstGeom prst="round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AU" sz="1600">
                  <a:solidFill>
                    <a:schemeClr val="tx1"/>
                  </a:solidFill>
                </a:rPr>
                <a:t>✔ JIT</a:t>
              </a:r>
            </a:p>
          </p:txBody>
        </p:sp>
        <p:sp>
          <p:nvSpPr>
            <p:cNvPr id="22" name="Rounded Rectangle 21"/>
            <p:cNvSpPr/>
            <p:nvPr/>
          </p:nvSpPr>
          <p:spPr>
            <a:xfrm>
              <a:off x="6372200" y="2276872"/>
              <a:ext cx="1584176" cy="432048"/>
            </a:xfrm>
            <a:prstGeom prst="round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AU" sz="1600">
                  <a:solidFill>
                    <a:schemeClr val="tx1"/>
                  </a:solidFill>
                </a:rPr>
                <a:t>✔ Generational</a:t>
              </a:r>
            </a:p>
          </p:txBody>
        </p:sp>
        <p:sp>
          <p:nvSpPr>
            <p:cNvPr id="23" name="Pentagon 22"/>
            <p:cNvSpPr/>
            <p:nvPr/>
          </p:nvSpPr>
          <p:spPr>
            <a:xfrm>
              <a:off x="827584" y="2276872"/>
              <a:ext cx="1512168" cy="432048"/>
            </a:xfrm>
            <a:prstGeom prst="homePlate">
              <a:avLst/>
            </a:pr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AU" sz="1600">
                  <a:solidFill>
                    <a:schemeClr val="tx1"/>
                  </a:solidFill>
                </a:rPr>
                <a:t>HotSpot</a:t>
              </a: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467544" y="4725144"/>
            <a:ext cx="8136904" cy="360040"/>
            <a:chOff x="827584" y="2276872"/>
            <a:chExt cx="7128792" cy="432048"/>
          </a:xfrm>
        </p:grpSpPr>
        <p:sp>
          <p:nvSpPr>
            <p:cNvPr id="25" name="Rounded Rectangle 24"/>
            <p:cNvSpPr/>
            <p:nvPr/>
          </p:nvSpPr>
          <p:spPr>
            <a:xfrm>
              <a:off x="2627784" y="2276872"/>
              <a:ext cx="1584176" cy="432048"/>
            </a:xfrm>
            <a:prstGeom prst="roundRect">
              <a:avLst/>
            </a:pr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AU" sz="1600">
                  <a:solidFill>
                    <a:schemeClr val="tx1"/>
                  </a:solidFill>
                </a:rPr>
                <a:t>-</a:t>
              </a:r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4499992" y="2276872"/>
              <a:ext cx="1584176" cy="432048"/>
            </a:xfrm>
            <a:prstGeom prst="roundRect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AU" sz="1600">
                  <a:solidFill>
                    <a:schemeClr val="tx1"/>
                  </a:solidFill>
                  <a:latin typeface="Zapf Dingbats"/>
                  <a:ea typeface="Zapf Dingbats"/>
                  <a:cs typeface="Zapf Dingbats"/>
                  <a:sym typeface="Zapf Dingbats"/>
                </a:rPr>
                <a:t>✖</a:t>
              </a:r>
              <a:r>
                <a:rPr lang="en-AU" sz="1600">
                  <a:solidFill>
                    <a:schemeClr val="tx1"/>
                  </a:solidFill>
                </a:rPr>
                <a:t> Interpreter</a:t>
              </a:r>
            </a:p>
          </p:txBody>
        </p:sp>
        <p:sp>
          <p:nvSpPr>
            <p:cNvPr id="27" name="Rounded Rectangle 26"/>
            <p:cNvSpPr/>
            <p:nvPr/>
          </p:nvSpPr>
          <p:spPr>
            <a:xfrm>
              <a:off x="6372200" y="2276872"/>
              <a:ext cx="1584176" cy="432048"/>
            </a:xfrm>
            <a:prstGeom prst="roundRect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AU" sz="1600">
                  <a:solidFill>
                    <a:schemeClr val="tx1"/>
                  </a:solidFill>
                  <a:latin typeface="Zapf Dingbats"/>
                  <a:ea typeface="Zapf Dingbats"/>
                  <a:cs typeface="Zapf Dingbats"/>
                  <a:sym typeface="Zapf Dingbats"/>
                </a:rPr>
                <a:t>✖</a:t>
              </a:r>
              <a:r>
                <a:rPr lang="en-AU" sz="1600">
                  <a:solidFill>
                    <a:schemeClr val="tx1"/>
                  </a:solidFill>
                </a:rPr>
                <a:t> Naïve RC</a:t>
              </a:r>
            </a:p>
          </p:txBody>
        </p:sp>
        <p:sp>
          <p:nvSpPr>
            <p:cNvPr id="28" name="Pentagon 27"/>
            <p:cNvSpPr/>
            <p:nvPr/>
          </p:nvSpPr>
          <p:spPr>
            <a:xfrm>
              <a:off x="827584" y="2276872"/>
              <a:ext cx="1512168" cy="432048"/>
            </a:xfrm>
            <a:prstGeom prst="homePlate">
              <a:avLst/>
            </a:pr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AU" sz="1600">
                  <a:solidFill>
                    <a:schemeClr val="tx1"/>
                  </a:solidFill>
                </a:rPr>
                <a:t>PHP</a:t>
              </a: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467544" y="5157192"/>
            <a:ext cx="8136904" cy="360040"/>
            <a:chOff x="827584" y="2276872"/>
            <a:chExt cx="7128792" cy="432048"/>
          </a:xfrm>
        </p:grpSpPr>
        <p:sp>
          <p:nvSpPr>
            <p:cNvPr id="30" name="Rounded Rectangle 29"/>
            <p:cNvSpPr/>
            <p:nvPr/>
          </p:nvSpPr>
          <p:spPr>
            <a:xfrm>
              <a:off x="2627784" y="2276872"/>
              <a:ext cx="1584176" cy="432048"/>
            </a:xfrm>
            <a:prstGeom prst="roundRect">
              <a:avLst/>
            </a:pr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AU" sz="1600">
                  <a:solidFill>
                    <a:schemeClr val="tx1"/>
                  </a:solidFill>
                </a:rPr>
                <a:t>-</a:t>
              </a:r>
            </a:p>
          </p:txBody>
        </p:sp>
        <p:sp>
          <p:nvSpPr>
            <p:cNvPr id="31" name="Rounded Rectangle 30"/>
            <p:cNvSpPr/>
            <p:nvPr/>
          </p:nvSpPr>
          <p:spPr>
            <a:xfrm>
              <a:off x="4499992" y="2276872"/>
              <a:ext cx="1584176" cy="432048"/>
            </a:xfrm>
            <a:prstGeom prst="round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AU" sz="1600">
                  <a:solidFill>
                    <a:schemeClr val="tx1"/>
                  </a:solidFill>
                </a:rPr>
                <a:t>✔ JIT</a:t>
              </a:r>
            </a:p>
          </p:txBody>
        </p:sp>
        <p:sp>
          <p:nvSpPr>
            <p:cNvPr id="32" name="Rounded Rectangle 31"/>
            <p:cNvSpPr/>
            <p:nvPr/>
          </p:nvSpPr>
          <p:spPr>
            <a:xfrm>
              <a:off x="6372200" y="2276872"/>
              <a:ext cx="1584176" cy="432048"/>
            </a:xfrm>
            <a:prstGeom prst="roundRect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AU" sz="1600">
                  <a:solidFill>
                    <a:schemeClr val="tx1"/>
                  </a:solidFill>
                  <a:latin typeface="Zapf Dingbats"/>
                  <a:ea typeface="Zapf Dingbats"/>
                  <a:cs typeface="Zapf Dingbats"/>
                  <a:sym typeface="Zapf Dingbats"/>
                </a:rPr>
                <a:t>✖</a:t>
              </a:r>
              <a:r>
                <a:rPr lang="en-AU" sz="1600">
                  <a:solidFill>
                    <a:schemeClr val="tx1"/>
                  </a:solidFill>
                </a:rPr>
                <a:t> Naïve RC</a:t>
              </a:r>
            </a:p>
          </p:txBody>
        </p:sp>
        <p:sp>
          <p:nvSpPr>
            <p:cNvPr id="33" name="Pentagon 32"/>
            <p:cNvSpPr/>
            <p:nvPr/>
          </p:nvSpPr>
          <p:spPr>
            <a:xfrm>
              <a:off x="827584" y="2276872"/>
              <a:ext cx="1512168" cy="432048"/>
            </a:xfrm>
            <a:prstGeom prst="homePlate">
              <a:avLst/>
            </a:pr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AU" sz="1600">
                  <a:solidFill>
                    <a:schemeClr val="tx1"/>
                  </a:solidFill>
                </a:rPr>
                <a:t>HHVM</a:t>
              </a: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467544" y="3429000"/>
            <a:ext cx="8136904" cy="360040"/>
            <a:chOff x="827584" y="2276872"/>
            <a:chExt cx="7128792" cy="432048"/>
          </a:xfrm>
        </p:grpSpPr>
        <p:sp>
          <p:nvSpPr>
            <p:cNvPr id="35" name="Rounded Rectangle 34"/>
            <p:cNvSpPr/>
            <p:nvPr/>
          </p:nvSpPr>
          <p:spPr>
            <a:xfrm>
              <a:off x="2627784" y="2276872"/>
              <a:ext cx="1584176" cy="432048"/>
            </a:xfrm>
            <a:prstGeom prst="round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AU" sz="1600">
                  <a:solidFill>
                    <a:schemeClr val="tx1"/>
                  </a:solidFill>
                </a:rPr>
                <a:t>✔ JVM Threads</a:t>
              </a:r>
            </a:p>
          </p:txBody>
        </p:sp>
        <p:sp>
          <p:nvSpPr>
            <p:cNvPr id="36" name="Rounded Rectangle 35"/>
            <p:cNvSpPr/>
            <p:nvPr/>
          </p:nvSpPr>
          <p:spPr>
            <a:xfrm>
              <a:off x="4499992" y="2276872"/>
              <a:ext cx="1584176" cy="432048"/>
            </a:xfrm>
            <a:prstGeom prst="roundRect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AU" sz="1600">
                  <a:solidFill>
                    <a:schemeClr val="tx1"/>
                  </a:solidFill>
                  <a:latin typeface="Zapf Dingbats"/>
                  <a:ea typeface="Zapf Dingbats"/>
                  <a:cs typeface="Zapf Dingbats"/>
                  <a:sym typeface="Zapf Dingbats"/>
                </a:rPr>
                <a:t>✖</a:t>
              </a:r>
              <a:r>
                <a:rPr lang="en-AU" sz="1600">
                  <a:solidFill>
                    <a:schemeClr val="tx1"/>
                  </a:solidFill>
                </a:rPr>
                <a:t> JVM JIT</a:t>
              </a:r>
            </a:p>
          </p:txBody>
        </p:sp>
        <p:sp>
          <p:nvSpPr>
            <p:cNvPr id="37" name="Rounded Rectangle 36"/>
            <p:cNvSpPr/>
            <p:nvPr/>
          </p:nvSpPr>
          <p:spPr>
            <a:xfrm>
              <a:off x="6372200" y="2276872"/>
              <a:ext cx="1584176" cy="432048"/>
            </a:xfrm>
            <a:prstGeom prst="round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AU" sz="1600">
                  <a:solidFill>
                    <a:schemeClr val="tx1"/>
                  </a:solidFill>
                </a:rPr>
                <a:t>✔ JVM GC</a:t>
              </a:r>
            </a:p>
          </p:txBody>
        </p:sp>
        <p:sp>
          <p:nvSpPr>
            <p:cNvPr id="38" name="Pentagon 37"/>
            <p:cNvSpPr/>
            <p:nvPr/>
          </p:nvSpPr>
          <p:spPr>
            <a:xfrm>
              <a:off x="827584" y="2276872"/>
              <a:ext cx="1512168" cy="432048"/>
            </a:xfrm>
            <a:prstGeom prst="homePlate">
              <a:avLst/>
            </a:pr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AU" sz="1600">
                  <a:solidFill>
                    <a:schemeClr val="tx1"/>
                  </a:solidFill>
                </a:rPr>
                <a:t>Jython</a:t>
              </a: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467544" y="4293096"/>
            <a:ext cx="8136904" cy="360040"/>
            <a:chOff x="827584" y="2276872"/>
            <a:chExt cx="7128792" cy="432048"/>
          </a:xfrm>
        </p:grpSpPr>
        <p:sp>
          <p:nvSpPr>
            <p:cNvPr id="40" name="Rounded Rectangle 39"/>
            <p:cNvSpPr/>
            <p:nvPr/>
          </p:nvSpPr>
          <p:spPr>
            <a:xfrm>
              <a:off x="2627784" y="2276872"/>
              <a:ext cx="1584176" cy="432048"/>
            </a:xfrm>
            <a:prstGeom prst="roundRect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AU" sz="1600">
                  <a:solidFill>
                    <a:schemeClr val="tx1"/>
                  </a:solidFill>
                  <a:latin typeface="Zapf Dingbats"/>
                  <a:ea typeface="Zapf Dingbats"/>
                  <a:cs typeface="Zapf Dingbats"/>
                  <a:sym typeface="Zapf Dingbats"/>
                </a:rPr>
                <a:t>✖</a:t>
              </a:r>
              <a:r>
                <a:rPr lang="en-AU" sz="1600">
                  <a:solidFill>
                    <a:schemeClr val="tx1"/>
                  </a:solidFill>
                </a:rPr>
                <a:t> GIL</a:t>
              </a:r>
            </a:p>
          </p:txBody>
        </p:sp>
        <p:sp>
          <p:nvSpPr>
            <p:cNvPr id="41" name="Rounded Rectangle 40"/>
            <p:cNvSpPr/>
            <p:nvPr/>
          </p:nvSpPr>
          <p:spPr>
            <a:xfrm>
              <a:off x="4499992" y="2276872"/>
              <a:ext cx="1584176" cy="432048"/>
            </a:xfrm>
            <a:prstGeom prst="roundRect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AU" sz="1600">
                  <a:solidFill>
                    <a:schemeClr val="tx1"/>
                  </a:solidFill>
                  <a:latin typeface="Zapf Dingbats"/>
                  <a:ea typeface="Zapf Dingbats"/>
                  <a:cs typeface="Zapf Dingbats"/>
                  <a:sym typeface="Zapf Dingbats"/>
                </a:rPr>
                <a:t>✖</a:t>
              </a:r>
              <a:r>
                <a:rPr lang="en-AU" sz="1600">
                  <a:solidFill>
                    <a:schemeClr val="tx1"/>
                  </a:solidFill>
                </a:rPr>
                <a:t> Interpreter</a:t>
              </a:r>
            </a:p>
          </p:txBody>
        </p:sp>
        <p:sp>
          <p:nvSpPr>
            <p:cNvPr id="42" name="Rounded Rectangle 41"/>
            <p:cNvSpPr/>
            <p:nvPr/>
          </p:nvSpPr>
          <p:spPr>
            <a:xfrm>
              <a:off x="6372200" y="2276872"/>
              <a:ext cx="1584176" cy="432048"/>
            </a:xfrm>
            <a:prstGeom prst="roundRect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AU" sz="1600">
                  <a:solidFill>
                    <a:schemeClr val="tx1"/>
                  </a:solidFill>
                  <a:latin typeface="Zapf Dingbats"/>
                  <a:ea typeface="Zapf Dingbats"/>
                  <a:cs typeface="Zapf Dingbats"/>
                  <a:sym typeface="Zapf Dingbats"/>
                </a:rPr>
                <a:t>✖</a:t>
              </a:r>
              <a:r>
                <a:rPr lang="en-AU" sz="1600">
                  <a:solidFill>
                    <a:schemeClr val="tx1"/>
                  </a:solidFill>
                </a:rPr>
                <a:t> MS</a:t>
              </a:r>
            </a:p>
          </p:txBody>
        </p:sp>
        <p:sp>
          <p:nvSpPr>
            <p:cNvPr id="43" name="Pentagon 42"/>
            <p:cNvSpPr/>
            <p:nvPr/>
          </p:nvSpPr>
          <p:spPr>
            <a:xfrm>
              <a:off x="827584" y="2276872"/>
              <a:ext cx="1512168" cy="432048"/>
            </a:xfrm>
            <a:prstGeom prst="homePlate">
              <a:avLst/>
            </a:pr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AU" sz="1600">
                  <a:solidFill>
                    <a:schemeClr val="tx1"/>
                  </a:solidFill>
                </a:rPr>
                <a:t>Ruby</a:t>
              </a:r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467544" y="5589240"/>
            <a:ext cx="8136904" cy="360040"/>
            <a:chOff x="827584" y="2276872"/>
            <a:chExt cx="7128792" cy="432048"/>
          </a:xfrm>
        </p:grpSpPr>
        <p:sp>
          <p:nvSpPr>
            <p:cNvPr id="45" name="Rounded Rectangle 44"/>
            <p:cNvSpPr/>
            <p:nvPr/>
          </p:nvSpPr>
          <p:spPr>
            <a:xfrm>
              <a:off x="2627784" y="2276872"/>
              <a:ext cx="1584176" cy="432048"/>
            </a:xfrm>
            <a:prstGeom prst="roundRect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AU" sz="1600">
                  <a:solidFill>
                    <a:schemeClr val="tx1"/>
                  </a:solidFill>
                  <a:latin typeface="Zapf Dingbats"/>
                  <a:ea typeface="Zapf Dingbats"/>
                  <a:cs typeface="Zapf Dingbats"/>
                  <a:sym typeface="Zapf Dingbats"/>
                </a:rPr>
                <a:t>✖</a:t>
              </a:r>
              <a:r>
                <a:rPr lang="en-AU" sz="1600">
                  <a:solidFill>
                    <a:schemeClr val="tx1"/>
                  </a:solidFill>
                </a:rPr>
                <a:t> No Threads</a:t>
              </a:r>
            </a:p>
          </p:txBody>
        </p:sp>
        <p:sp>
          <p:nvSpPr>
            <p:cNvPr id="46" name="Rounded Rectangle 45"/>
            <p:cNvSpPr/>
            <p:nvPr/>
          </p:nvSpPr>
          <p:spPr>
            <a:xfrm>
              <a:off x="4499992" y="2276872"/>
              <a:ext cx="1584176" cy="432048"/>
            </a:xfrm>
            <a:prstGeom prst="roundRect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AU" sz="1600">
                  <a:solidFill>
                    <a:schemeClr val="tx1"/>
                  </a:solidFill>
                  <a:latin typeface="Zapf Dingbats"/>
                  <a:ea typeface="Zapf Dingbats"/>
                  <a:cs typeface="Zapf Dingbats"/>
                  <a:sym typeface="Zapf Dingbats"/>
                </a:rPr>
                <a:t>✖</a:t>
              </a:r>
              <a:r>
                <a:rPr lang="en-AU" sz="1600">
                  <a:solidFill>
                    <a:schemeClr val="tx1"/>
                  </a:solidFill>
                </a:rPr>
                <a:t> Interpreter</a:t>
              </a:r>
            </a:p>
          </p:txBody>
        </p:sp>
        <p:sp>
          <p:nvSpPr>
            <p:cNvPr id="47" name="Rounded Rectangle 46"/>
            <p:cNvSpPr/>
            <p:nvPr/>
          </p:nvSpPr>
          <p:spPr>
            <a:xfrm>
              <a:off x="6372200" y="2276872"/>
              <a:ext cx="1584176" cy="432048"/>
            </a:xfrm>
            <a:prstGeom prst="roundRect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AU" sz="1600">
                  <a:solidFill>
                    <a:schemeClr val="tx1"/>
                  </a:solidFill>
                  <a:latin typeface="Zapf Dingbats"/>
                  <a:ea typeface="Zapf Dingbats"/>
                  <a:cs typeface="Zapf Dingbats"/>
                  <a:sym typeface="Zapf Dingbats"/>
                </a:rPr>
                <a:t>✖</a:t>
              </a:r>
              <a:r>
                <a:rPr lang="en-AU" sz="1600">
                  <a:solidFill>
                    <a:schemeClr val="tx1"/>
                  </a:solidFill>
                </a:rPr>
                <a:t> MS</a:t>
              </a:r>
            </a:p>
          </p:txBody>
        </p:sp>
        <p:sp>
          <p:nvSpPr>
            <p:cNvPr id="48" name="Pentagon 47"/>
            <p:cNvSpPr/>
            <p:nvPr/>
          </p:nvSpPr>
          <p:spPr>
            <a:xfrm>
              <a:off x="827584" y="2276872"/>
              <a:ext cx="1512168" cy="432048"/>
            </a:xfrm>
            <a:prstGeom prst="homePlate">
              <a:avLst/>
            </a:pr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AU" sz="1600">
                  <a:solidFill>
                    <a:schemeClr val="tx1"/>
                  </a:solidFill>
                </a:rPr>
                <a:t>Lua</a:t>
              </a:r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467544" y="6021288"/>
            <a:ext cx="8136904" cy="360040"/>
            <a:chOff x="827584" y="2276872"/>
            <a:chExt cx="7128792" cy="432048"/>
          </a:xfrm>
        </p:grpSpPr>
        <p:sp>
          <p:nvSpPr>
            <p:cNvPr id="50" name="Rounded Rectangle 49"/>
            <p:cNvSpPr/>
            <p:nvPr/>
          </p:nvSpPr>
          <p:spPr>
            <a:xfrm>
              <a:off x="2627784" y="2276872"/>
              <a:ext cx="1584176" cy="432048"/>
            </a:xfrm>
            <a:prstGeom prst="roundRect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AU" sz="1600">
                  <a:solidFill>
                    <a:schemeClr val="tx1"/>
                  </a:solidFill>
                  <a:latin typeface="Zapf Dingbats"/>
                  <a:ea typeface="Zapf Dingbats"/>
                  <a:cs typeface="Zapf Dingbats"/>
                  <a:sym typeface="Zapf Dingbats"/>
                </a:rPr>
                <a:t>✖</a:t>
              </a:r>
              <a:r>
                <a:rPr lang="en-AU" sz="1600">
                  <a:solidFill>
                    <a:schemeClr val="tx1"/>
                  </a:solidFill>
                </a:rPr>
                <a:t> No Threads</a:t>
              </a:r>
            </a:p>
          </p:txBody>
        </p:sp>
        <p:sp>
          <p:nvSpPr>
            <p:cNvPr id="51" name="Rounded Rectangle 50"/>
            <p:cNvSpPr/>
            <p:nvPr/>
          </p:nvSpPr>
          <p:spPr>
            <a:xfrm>
              <a:off x="4499992" y="2276872"/>
              <a:ext cx="1584176" cy="432048"/>
            </a:xfrm>
            <a:prstGeom prst="round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AU" sz="1600">
                  <a:solidFill>
                    <a:schemeClr val="tx1"/>
                  </a:solidFill>
                </a:rPr>
                <a:t>✔ JIT</a:t>
              </a:r>
            </a:p>
          </p:txBody>
        </p:sp>
        <p:sp>
          <p:nvSpPr>
            <p:cNvPr id="52" name="Rounded Rectangle 51"/>
            <p:cNvSpPr/>
            <p:nvPr/>
          </p:nvSpPr>
          <p:spPr>
            <a:xfrm>
              <a:off x="6372200" y="2276872"/>
              <a:ext cx="1584176" cy="432048"/>
            </a:xfrm>
            <a:prstGeom prst="roundRect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AU" sz="1600">
                  <a:solidFill>
                    <a:schemeClr val="tx1"/>
                  </a:solidFill>
                  <a:latin typeface="Zapf Dingbats"/>
                  <a:ea typeface="Zapf Dingbats"/>
                  <a:cs typeface="Zapf Dingbats"/>
                  <a:sym typeface="Zapf Dingbats"/>
                </a:rPr>
                <a:t>✖</a:t>
              </a:r>
              <a:r>
                <a:rPr lang="en-AU" sz="1600">
                  <a:solidFill>
                    <a:schemeClr val="tx1"/>
                  </a:solidFill>
                </a:rPr>
                <a:t> MS</a:t>
              </a:r>
            </a:p>
          </p:txBody>
        </p:sp>
        <p:sp>
          <p:nvSpPr>
            <p:cNvPr id="53" name="Pentagon 52"/>
            <p:cNvSpPr/>
            <p:nvPr/>
          </p:nvSpPr>
          <p:spPr>
            <a:xfrm>
              <a:off x="827584" y="2276872"/>
              <a:ext cx="1512168" cy="432048"/>
            </a:xfrm>
            <a:prstGeom prst="homePlate">
              <a:avLst/>
            </a:pr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AU" sz="1600">
                  <a:solidFill>
                    <a:schemeClr val="tx1"/>
                  </a:solidFill>
                </a:rPr>
                <a:t>LuaJit</a:t>
              </a:r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467544" y="3861048"/>
            <a:ext cx="8136904" cy="360040"/>
            <a:chOff x="827584" y="2276872"/>
            <a:chExt cx="7128792" cy="432048"/>
          </a:xfrm>
        </p:grpSpPr>
        <p:sp>
          <p:nvSpPr>
            <p:cNvPr id="55" name="Rounded Rectangle 54"/>
            <p:cNvSpPr/>
            <p:nvPr/>
          </p:nvSpPr>
          <p:spPr>
            <a:xfrm>
              <a:off x="2627784" y="2276872"/>
              <a:ext cx="1584176" cy="432048"/>
            </a:xfrm>
            <a:prstGeom prst="roundRect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AU" sz="1600">
                  <a:solidFill>
                    <a:schemeClr val="tx1"/>
                  </a:solidFill>
                  <a:latin typeface="Zapf Dingbats"/>
                  <a:ea typeface="Zapf Dingbats"/>
                  <a:cs typeface="Zapf Dingbats"/>
                  <a:sym typeface="Zapf Dingbats"/>
                </a:rPr>
                <a:t>✖</a:t>
              </a:r>
              <a:r>
                <a:rPr lang="en-AU" sz="1600">
                  <a:solidFill>
                    <a:schemeClr val="tx1"/>
                  </a:solidFill>
                </a:rPr>
                <a:t> GIL</a:t>
              </a:r>
            </a:p>
          </p:txBody>
        </p:sp>
        <p:sp>
          <p:nvSpPr>
            <p:cNvPr id="56" name="Rounded Rectangle 55"/>
            <p:cNvSpPr/>
            <p:nvPr/>
          </p:nvSpPr>
          <p:spPr>
            <a:xfrm>
              <a:off x="4499992" y="2276872"/>
              <a:ext cx="1584176" cy="432048"/>
            </a:xfrm>
            <a:prstGeom prst="roundRect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AU" sz="1600">
                  <a:solidFill>
                    <a:schemeClr val="tx1"/>
                  </a:solidFill>
                  <a:latin typeface="Zapf Dingbats"/>
                  <a:ea typeface="Zapf Dingbats"/>
                  <a:cs typeface="Zapf Dingbats"/>
                  <a:sym typeface="Zapf Dingbats"/>
                </a:rPr>
                <a:t>✖</a:t>
              </a:r>
              <a:r>
                <a:rPr lang="en-AU" sz="1600">
                  <a:solidFill>
                    <a:schemeClr val="tx1"/>
                  </a:solidFill>
                </a:rPr>
                <a:t> Template JIT</a:t>
              </a:r>
            </a:p>
          </p:txBody>
        </p:sp>
        <p:sp>
          <p:nvSpPr>
            <p:cNvPr id="57" name="Rounded Rectangle 56"/>
            <p:cNvSpPr/>
            <p:nvPr/>
          </p:nvSpPr>
          <p:spPr>
            <a:xfrm>
              <a:off x="6372200" y="2276872"/>
              <a:ext cx="1584176" cy="432048"/>
            </a:xfrm>
            <a:prstGeom prst="roundRect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AU" sz="1600">
                  <a:solidFill>
                    <a:schemeClr val="tx1"/>
                  </a:solidFill>
                  <a:latin typeface="Zapf Dingbats"/>
                  <a:ea typeface="Zapf Dingbats"/>
                  <a:cs typeface="Zapf Dingbats"/>
                  <a:sym typeface="Zapf Dingbats"/>
                </a:rPr>
                <a:t>✖</a:t>
              </a:r>
              <a:r>
                <a:rPr lang="en-AU" sz="1600">
                  <a:solidFill>
                    <a:schemeClr val="tx1"/>
                  </a:solidFill>
                </a:rPr>
                <a:t> Naïve RC</a:t>
              </a:r>
            </a:p>
          </p:txBody>
        </p:sp>
        <p:sp>
          <p:nvSpPr>
            <p:cNvPr id="58" name="Pentagon 57"/>
            <p:cNvSpPr/>
            <p:nvPr/>
          </p:nvSpPr>
          <p:spPr>
            <a:xfrm>
              <a:off x="827584" y="2276872"/>
              <a:ext cx="1512168" cy="432048"/>
            </a:xfrm>
            <a:prstGeom prst="homePlate">
              <a:avLst/>
            </a:pr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AU" sz="1400">
                  <a:solidFill>
                    <a:schemeClr val="tx1"/>
                  </a:solidFill>
                </a:rPr>
                <a:t>Unladen Swallow</a:t>
              </a:r>
            </a:p>
          </p:txBody>
        </p:sp>
      </p:grpSp>
      <p:sp>
        <p:nvSpPr>
          <p:cNvPr id="60" name="TextBox 59"/>
          <p:cNvSpPr txBox="1"/>
          <p:nvPr/>
        </p:nvSpPr>
        <p:spPr>
          <a:xfrm>
            <a:off x="2483768" y="1700808"/>
            <a:ext cx="187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/>
              <a:t>Concurrency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4644008" y="1700808"/>
            <a:ext cx="187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/>
              <a:t>Execution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6804248" y="1700808"/>
            <a:ext cx="187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/>
              <a:t>GC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467544" y="1700808"/>
            <a:ext cx="187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/>
              <a:t>Lang. Impl.</a:t>
            </a:r>
          </a:p>
        </p:txBody>
      </p:sp>
    </p:spTree>
    <p:extLst>
      <p:ext uri="{BB962C8B-B14F-4D97-AF65-F5344CB8AC3E}">
        <p14:creationId xmlns:p14="http://schemas.microsoft.com/office/powerpoint/2010/main" val="10333215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8EBCE-4910-4097-A687-D75D3355F86D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478767" y="5655728"/>
            <a:ext cx="443958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Alan J Perlis 1/4/1922 – 2/7/1990</a:t>
            </a:r>
            <a:br>
              <a:rPr lang="en-US" sz="2400" b="1" dirty="0"/>
            </a:br>
            <a:r>
              <a:rPr lang="en-US" dirty="0"/>
              <a:t>Turing Award  1966</a:t>
            </a:r>
            <a:br>
              <a:rPr lang="en-US" dirty="0"/>
            </a:br>
            <a:r>
              <a:rPr lang="en-US" dirty="0"/>
              <a:t>Compiler construction, ALGOL</a:t>
            </a:r>
          </a:p>
        </p:txBody>
      </p:sp>
      <p:pic>
        <p:nvPicPr>
          <p:cNvPr id="7" name="Picture 6" descr="Alan J Perlis.gi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2" r="2572"/>
          <a:stretch/>
        </p:blipFill>
        <p:spPr>
          <a:xfrm>
            <a:off x="2734292" y="304792"/>
            <a:ext cx="3615708" cy="48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679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660">
        <p:fade/>
      </p:transition>
    </mc:Choice>
    <mc:Fallback xmlns="">
      <p:transition xmlns:p14="http://schemas.microsoft.com/office/powerpoint/2010/main" spd="slow" advClick="0" advTm="266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8EBCE-4910-4097-A687-D75D3355F86D}" type="slidenum">
              <a:rPr lang="en-US" smtClean="0"/>
              <a:pPr/>
              <a:t>4</a:t>
            </a:fld>
            <a:endParaRPr lang="en-US" dirty="0"/>
          </a:p>
        </p:txBody>
      </p:sp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91385586"/>
              </p:ext>
            </p:extLst>
          </p:nvPr>
        </p:nvGraphicFramePr>
        <p:xfrm>
          <a:off x="431800" y="1219200"/>
          <a:ext cx="8216900" cy="49301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-2400300" y="4572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-1587500" y="-3429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-838200" y="49911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626100" y="6021288"/>
            <a:ext cx="31250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Source: Phil Johnson, IT World, 25/9/13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66033" y="6063099"/>
            <a:ext cx="256993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*all of these numbers are pretty meaningless</a:t>
            </a:r>
          </a:p>
        </p:txBody>
      </p:sp>
    </p:spTree>
    <p:extLst>
      <p:ext uri="{BB962C8B-B14F-4D97-AF65-F5344CB8AC3E}">
        <p14:creationId xmlns:p14="http://schemas.microsoft.com/office/powerpoint/2010/main" val="145759750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12818" t="3430" r="22506" b="3398"/>
          <a:stretch/>
        </p:blipFill>
        <p:spPr>
          <a:xfrm>
            <a:off x="2734292" y="308392"/>
            <a:ext cx="3636000" cy="48924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8EBCE-4910-4097-A687-D75D3355F86D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101036" y="5655728"/>
            <a:ext cx="519505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John McCarthy 4/9/1927 – 24/10/2011</a:t>
            </a:r>
            <a:br>
              <a:rPr lang="en-US" sz="2400" b="1" dirty="0"/>
            </a:br>
            <a:r>
              <a:rPr lang="en-US" dirty="0"/>
              <a:t>Turing Award  1971</a:t>
            </a:r>
            <a:br>
              <a:rPr lang="en-US" dirty="0"/>
            </a:br>
            <a:r>
              <a:rPr lang="en-US" dirty="0"/>
              <a:t>Lisp, garbage collection</a:t>
            </a:r>
          </a:p>
        </p:txBody>
      </p:sp>
    </p:spTree>
    <p:extLst>
      <p:ext uri="{BB962C8B-B14F-4D97-AF65-F5344CB8AC3E}">
        <p14:creationId xmlns:p14="http://schemas.microsoft.com/office/powerpoint/2010/main" val="1734624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660">
        <p:fade/>
      </p:transition>
    </mc:Choice>
    <mc:Fallback xmlns="">
      <p:transition xmlns:p14="http://schemas.microsoft.com/office/powerpoint/2010/main" spd="slow" advClick="0" advTm="2660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34292" y="358301"/>
            <a:ext cx="3636000" cy="4842491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8EBCE-4910-4097-A687-D75D3355F86D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199778" y="5655728"/>
            <a:ext cx="499758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err="1"/>
              <a:t>Edsger</a:t>
            </a:r>
            <a:r>
              <a:rPr lang="en-US" sz="2400" b="1" dirty="0"/>
              <a:t> </a:t>
            </a:r>
            <a:r>
              <a:rPr lang="en-US" sz="2400" b="1" dirty="0" err="1"/>
              <a:t>Dijkstra</a:t>
            </a:r>
            <a:r>
              <a:rPr lang="en-US" sz="2400" b="1" dirty="0"/>
              <a:t> 11/5/1930 – 6/8/2002</a:t>
            </a:r>
            <a:br>
              <a:rPr lang="en-US" sz="2400" b="1" dirty="0"/>
            </a:br>
            <a:r>
              <a:rPr lang="en-US" dirty="0"/>
              <a:t>Turing Award  1972</a:t>
            </a:r>
          </a:p>
          <a:p>
            <a:pPr algn="ctr"/>
            <a:r>
              <a:rPr lang="en-US" dirty="0"/>
              <a:t>compilers, garbage collection</a:t>
            </a:r>
          </a:p>
        </p:txBody>
      </p:sp>
    </p:spTree>
    <p:extLst>
      <p:ext uri="{BB962C8B-B14F-4D97-AF65-F5344CB8AC3E}">
        <p14:creationId xmlns:p14="http://schemas.microsoft.com/office/powerpoint/2010/main" val="4088236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660">
        <p:fade/>
      </p:transition>
    </mc:Choice>
    <mc:Fallback xmlns="">
      <p:transition xmlns:p14="http://schemas.microsoft.com/office/powerpoint/2010/main" spd="slow" advClick="0" advTm="2660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858" t="740" r="6324" b="2187"/>
          <a:stretch/>
        </p:blipFill>
        <p:spPr>
          <a:xfrm>
            <a:off x="2734292" y="358301"/>
            <a:ext cx="3636000" cy="48924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8EBCE-4910-4097-A687-D75D3355F86D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783520" y="5655728"/>
            <a:ext cx="583012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John Backus 3/12/1924 – 17/3/2007</a:t>
            </a:r>
            <a:br>
              <a:rPr lang="en-US" sz="2400" b="1" dirty="0"/>
            </a:br>
            <a:r>
              <a:rPr lang="en-US" dirty="0"/>
              <a:t>Turing Award  1977</a:t>
            </a:r>
          </a:p>
          <a:p>
            <a:pPr algn="ctr"/>
            <a:r>
              <a:rPr lang="en-US" dirty="0"/>
              <a:t>compilers, FORTRAN, ALGOL, BNF, functional languages</a:t>
            </a:r>
          </a:p>
        </p:txBody>
      </p:sp>
    </p:spTree>
    <p:extLst>
      <p:ext uri="{BB962C8B-B14F-4D97-AF65-F5344CB8AC3E}">
        <p14:creationId xmlns:p14="http://schemas.microsoft.com/office/powerpoint/2010/main" val="2288860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660">
        <p:fade/>
      </p:transition>
    </mc:Choice>
    <mc:Fallback xmlns="">
      <p:transition xmlns:p14="http://schemas.microsoft.com/office/powerpoint/2010/main" spd="slow" advClick="0" advTm="2660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r="2695"/>
          <a:stretch/>
        </p:blipFill>
        <p:spPr>
          <a:xfrm>
            <a:off x="2734292" y="358301"/>
            <a:ext cx="3636000" cy="4880567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8EBCE-4910-4097-A687-D75D3355F86D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986620" y="5655728"/>
            <a:ext cx="54239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Robert Floyd 8/6/1936 – 25/9/2001</a:t>
            </a:r>
            <a:br>
              <a:rPr lang="en-US" sz="2400" b="1" dirty="0"/>
            </a:br>
            <a:r>
              <a:rPr lang="en-US" dirty="0"/>
              <a:t>Turing Award  1978</a:t>
            </a:r>
          </a:p>
          <a:p>
            <a:pPr algn="ctr"/>
            <a:r>
              <a:rPr lang="en-US" dirty="0"/>
              <a:t>parsing, </a:t>
            </a:r>
            <a:r>
              <a:rPr lang="en-US" dirty="0" err="1"/>
              <a:t>pl</a:t>
            </a:r>
            <a:r>
              <a:rPr lang="en-US" dirty="0"/>
              <a:t> semantics, program verification, synthesis</a:t>
            </a:r>
          </a:p>
        </p:txBody>
      </p:sp>
    </p:spTree>
    <p:extLst>
      <p:ext uri="{BB962C8B-B14F-4D97-AF65-F5344CB8AC3E}">
        <p14:creationId xmlns:p14="http://schemas.microsoft.com/office/powerpoint/2010/main" val="2323633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660">
        <p:fade/>
      </p:transition>
    </mc:Choice>
    <mc:Fallback xmlns="">
      <p:transition xmlns:p14="http://schemas.microsoft.com/office/powerpoint/2010/main" spd="slow" advClick="0" advTm="2660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r="2695"/>
          <a:stretch/>
        </p:blipFill>
        <p:spPr>
          <a:xfrm>
            <a:off x="2734292" y="358301"/>
            <a:ext cx="3636000" cy="4880567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8EBCE-4910-4097-A687-D75D3355F86D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528763" y="5655728"/>
            <a:ext cx="433965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Tony Hoare 11/1/1934 –</a:t>
            </a:r>
            <a:br>
              <a:rPr lang="en-US" sz="2400" b="1" dirty="0"/>
            </a:br>
            <a:r>
              <a:rPr lang="en-US" dirty="0"/>
              <a:t>Turing Award  1980</a:t>
            </a:r>
          </a:p>
          <a:p>
            <a:pPr algn="ctr"/>
            <a:r>
              <a:rPr lang="en-US" dirty="0"/>
              <a:t>ALOGOL 60, CSP, PL specification, monitors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2394" r="28572"/>
          <a:stretch/>
        </p:blipFill>
        <p:spPr>
          <a:xfrm>
            <a:off x="2734292" y="358301"/>
            <a:ext cx="3636000" cy="4913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610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660">
        <p:fade/>
      </p:transition>
    </mc:Choice>
    <mc:Fallback xmlns="">
      <p:transition xmlns:p14="http://schemas.microsoft.com/office/powerpoint/2010/main" spd="slow" advClick="0" advTm="2660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1" r="28405"/>
          <a:stretch/>
        </p:blipFill>
        <p:spPr>
          <a:xfrm>
            <a:off x="2734292" y="358301"/>
            <a:ext cx="3636000" cy="48924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8EBCE-4910-4097-A687-D75D3355F86D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323580" y="5655728"/>
            <a:ext cx="475001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Dennis Ritchie 9/9/41 – 12/10/2011</a:t>
            </a:r>
            <a:br>
              <a:rPr lang="en-US" sz="2400" b="1" dirty="0"/>
            </a:br>
            <a:r>
              <a:rPr lang="en-US" dirty="0"/>
              <a:t>Turing Award  1983</a:t>
            </a:r>
          </a:p>
          <a:p>
            <a:pPr algn="ctr"/>
            <a:r>
              <a:rPr lang="en-US" dirty="0"/>
              <a:t>ALTRAN, B, BCPL, C</a:t>
            </a:r>
          </a:p>
        </p:txBody>
      </p:sp>
    </p:spTree>
    <p:extLst>
      <p:ext uri="{BB962C8B-B14F-4D97-AF65-F5344CB8AC3E}">
        <p14:creationId xmlns:p14="http://schemas.microsoft.com/office/powerpoint/2010/main" val="1012912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660">
        <p:fade/>
      </p:transition>
    </mc:Choice>
    <mc:Fallback xmlns="">
      <p:transition xmlns:p14="http://schemas.microsoft.com/office/powerpoint/2010/main" spd="slow" advClick="0" advTm="2660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6589" y="380714"/>
            <a:ext cx="3535019" cy="4842492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8EBCE-4910-4097-A687-D75D3355F86D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575408" y="5655728"/>
            <a:ext cx="624638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Niklaus Wirth 15/2/34 – </a:t>
            </a:r>
            <a:br>
              <a:rPr lang="en-US" sz="2400" b="1" dirty="0"/>
            </a:br>
            <a:r>
              <a:rPr lang="en-US" dirty="0"/>
              <a:t>Turing Award  1984</a:t>
            </a:r>
          </a:p>
          <a:p>
            <a:pPr algn="ctr"/>
            <a:r>
              <a:rPr lang="en-US" dirty="0"/>
              <a:t>Euler, Algol W, Pascal, Modula, Modula-2, Oberon, Oberon-2</a:t>
            </a:r>
          </a:p>
        </p:txBody>
      </p:sp>
    </p:spTree>
    <p:extLst>
      <p:ext uri="{BB962C8B-B14F-4D97-AF65-F5344CB8AC3E}">
        <p14:creationId xmlns:p14="http://schemas.microsoft.com/office/powerpoint/2010/main" val="2266416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660">
        <p:fade/>
      </p:transition>
    </mc:Choice>
    <mc:Fallback xmlns="">
      <p:transition xmlns:p14="http://schemas.microsoft.com/office/powerpoint/2010/main" spd="slow" advClick="0" advTm="2660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ocke2.jpg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" r="1620"/>
          <a:stretch/>
        </p:blipFill>
        <p:spPr>
          <a:xfrm>
            <a:off x="2734236" y="358300"/>
            <a:ext cx="3630706" cy="4871345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8EBCE-4910-4097-A687-D75D3355F86D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328289" y="5655728"/>
            <a:ext cx="474060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John </a:t>
            </a:r>
            <a:r>
              <a:rPr lang="en-US" sz="2400" b="1" dirty="0" err="1"/>
              <a:t>Cocke</a:t>
            </a:r>
            <a:r>
              <a:rPr lang="en-US" sz="2400" b="1" dirty="0"/>
              <a:t> 30/5/1925 – 16/7/2002</a:t>
            </a:r>
            <a:br>
              <a:rPr lang="en-US" sz="2400" b="1" dirty="0"/>
            </a:br>
            <a:r>
              <a:rPr lang="en-US" dirty="0"/>
              <a:t>Turing Award  1987</a:t>
            </a:r>
          </a:p>
          <a:p>
            <a:pPr algn="ctr"/>
            <a:r>
              <a:rPr lang="en-US" dirty="0"/>
              <a:t>compiler design, optimizing compiler design</a:t>
            </a:r>
          </a:p>
        </p:txBody>
      </p:sp>
    </p:spTree>
    <p:extLst>
      <p:ext uri="{BB962C8B-B14F-4D97-AF65-F5344CB8AC3E}">
        <p14:creationId xmlns:p14="http://schemas.microsoft.com/office/powerpoint/2010/main" val="3483111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660">
        <p:fade/>
      </p:transition>
    </mc:Choice>
    <mc:Fallback xmlns="">
      <p:transition xmlns:p14="http://schemas.microsoft.com/office/powerpoint/2010/main" spd="slow" advClick="0" advTm="2660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grayscl/>
          </a:blip>
          <a:srcRect l="9639" r="45947"/>
          <a:stretch/>
        </p:blipFill>
        <p:spPr>
          <a:xfrm>
            <a:off x="2734292" y="358301"/>
            <a:ext cx="3621524" cy="4892401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8EBCE-4910-4097-A687-D75D3355F86D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251421" y="5655728"/>
            <a:ext cx="489433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Robin Milner 13/1/1934 – 20/3/2010</a:t>
            </a:r>
            <a:br>
              <a:rPr lang="en-US" sz="2400" b="1" dirty="0"/>
            </a:br>
            <a:r>
              <a:rPr lang="en-US" dirty="0"/>
              <a:t>Turing Award  1991</a:t>
            </a:r>
          </a:p>
          <a:p>
            <a:pPr algn="ctr"/>
            <a:r>
              <a:rPr lang="en-US" dirty="0"/>
              <a:t>ML, automated theorem proving, pi-calculus</a:t>
            </a:r>
          </a:p>
        </p:txBody>
      </p:sp>
    </p:spTree>
    <p:extLst>
      <p:ext uri="{BB962C8B-B14F-4D97-AF65-F5344CB8AC3E}">
        <p14:creationId xmlns:p14="http://schemas.microsoft.com/office/powerpoint/2010/main" val="4267619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660">
        <p:fade/>
      </p:transition>
    </mc:Choice>
    <mc:Fallback xmlns="">
      <p:transition xmlns:p14="http://schemas.microsoft.com/office/powerpoint/2010/main" spd="slow" advClick="0" advTm="2660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nueli.jp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7971" y="342526"/>
            <a:ext cx="3604558" cy="4913582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8EBCE-4910-4097-A687-D75D3355F86D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900008" y="5655728"/>
            <a:ext cx="559716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Amir </a:t>
            </a:r>
            <a:r>
              <a:rPr lang="en-US" sz="2400" b="1" dirty="0" err="1"/>
              <a:t>Pnueli</a:t>
            </a:r>
            <a:r>
              <a:rPr lang="en-US" sz="2400" b="1" dirty="0"/>
              <a:t> 22/4/1941 – 2/11/2009</a:t>
            </a:r>
            <a:br>
              <a:rPr lang="en-US" sz="2400" b="1" dirty="0"/>
            </a:br>
            <a:r>
              <a:rPr lang="en-US" dirty="0"/>
              <a:t>Turing Award  1996</a:t>
            </a:r>
          </a:p>
          <a:p>
            <a:pPr algn="ctr"/>
            <a:r>
              <a:rPr lang="en-US" dirty="0"/>
              <a:t>temporal logic, concurrent systems, program verification</a:t>
            </a:r>
          </a:p>
        </p:txBody>
      </p:sp>
    </p:spTree>
    <p:extLst>
      <p:ext uri="{BB962C8B-B14F-4D97-AF65-F5344CB8AC3E}">
        <p14:creationId xmlns:p14="http://schemas.microsoft.com/office/powerpoint/2010/main" val="3354850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660">
        <p:fade/>
      </p:transition>
    </mc:Choice>
    <mc:Fallback xmlns="">
      <p:transition xmlns:p14="http://schemas.microsoft.com/office/powerpoint/2010/main" spd="slow" advClick="0" advTm="266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/>
          <p:nvPr/>
        </p:nvSpPr>
        <p:spPr>
          <a:xfrm>
            <a:off x="162000" y="1763045"/>
            <a:ext cx="8820000" cy="4154983"/>
          </a:xfrm>
          <a:prstGeom prst="rect">
            <a:avLst/>
          </a:prstGeom>
          <a:solidFill>
            <a:schemeClr val="tx1"/>
          </a:solidFill>
          <a:effectLst/>
        </p:spPr>
        <p:txBody>
          <a:bodyPr wrap="square" rtlCol="0">
            <a:spAutoFit/>
          </a:bodyPr>
          <a:lstStyle/>
          <a:p>
            <a:endParaRPr lang="en-US" sz="2400" dirty="0">
              <a:solidFill>
                <a:srgbClr val="0000FF"/>
              </a:solidFill>
              <a:latin typeface="Monaco"/>
              <a:cs typeface="Monaco"/>
            </a:endParaRPr>
          </a:p>
          <a:p>
            <a:endParaRPr lang="en-US" sz="2400" dirty="0">
              <a:solidFill>
                <a:srgbClr val="0000FF"/>
              </a:solidFill>
              <a:latin typeface="Monaco"/>
              <a:cs typeface="Monaco"/>
            </a:endParaRPr>
          </a:p>
          <a:p>
            <a:endParaRPr lang="en-US" sz="2400" dirty="0">
              <a:solidFill>
                <a:srgbClr val="0000FF"/>
              </a:solidFill>
              <a:latin typeface="Monaco"/>
              <a:cs typeface="Monaco"/>
            </a:endParaRPr>
          </a:p>
          <a:p>
            <a:endParaRPr lang="en-US" sz="2400" dirty="0">
              <a:solidFill>
                <a:srgbClr val="0000FF"/>
              </a:solidFill>
              <a:latin typeface="Monaco"/>
              <a:cs typeface="Monaco"/>
            </a:endParaRPr>
          </a:p>
          <a:p>
            <a:endParaRPr lang="en-US" sz="2400" dirty="0">
              <a:solidFill>
                <a:srgbClr val="0000FF"/>
              </a:solidFill>
              <a:latin typeface="Monaco"/>
              <a:cs typeface="Monaco"/>
            </a:endParaRPr>
          </a:p>
          <a:p>
            <a:endParaRPr lang="en-US" sz="2400" dirty="0">
              <a:solidFill>
                <a:srgbClr val="0000FF"/>
              </a:solidFill>
              <a:latin typeface="Monaco"/>
              <a:cs typeface="Monaco"/>
            </a:endParaRPr>
          </a:p>
          <a:p>
            <a:endParaRPr lang="en-US" sz="2400" dirty="0">
              <a:solidFill>
                <a:srgbClr val="0000FF"/>
              </a:solidFill>
              <a:latin typeface="Monaco"/>
              <a:cs typeface="Monaco"/>
            </a:endParaRPr>
          </a:p>
          <a:p>
            <a:endParaRPr lang="en-US" sz="2400" dirty="0">
              <a:solidFill>
                <a:srgbClr val="0000FF"/>
              </a:solidFill>
              <a:latin typeface="Monaco"/>
              <a:cs typeface="Monaco"/>
            </a:endParaRPr>
          </a:p>
          <a:p>
            <a:endParaRPr lang="en-US" sz="2400" dirty="0">
              <a:solidFill>
                <a:srgbClr val="0000FF"/>
              </a:solidFill>
              <a:latin typeface="Monaco"/>
              <a:cs typeface="Monaco"/>
            </a:endParaRPr>
          </a:p>
          <a:p>
            <a:endParaRPr lang="en-US" sz="2400" dirty="0">
              <a:solidFill>
                <a:srgbClr val="0000FF"/>
              </a:solidFill>
              <a:latin typeface="Monaco"/>
              <a:cs typeface="Monaco"/>
            </a:endParaRPr>
          </a:p>
          <a:p>
            <a:endParaRPr lang="en-US" sz="2400" dirty="0">
              <a:solidFill>
                <a:srgbClr val="0000FF"/>
              </a:solidFill>
              <a:latin typeface="Monaco"/>
              <a:cs typeface="Monaco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92919" y="-42323"/>
            <a:ext cx="8079581" cy="1658198"/>
          </a:xfrm>
        </p:spPr>
        <p:txBody>
          <a:bodyPr>
            <a:normAutofit/>
          </a:bodyPr>
          <a:lstStyle/>
          <a:p>
            <a:r>
              <a:rPr lang="en-US" sz="3200" b="1" dirty="0"/>
              <a:t>a little </a:t>
            </a:r>
            <a:r>
              <a:rPr lang="en-US" sz="3200" b="1" dirty="0" err="1"/>
              <a:t>js</a:t>
            </a:r>
            <a:r>
              <a:rPr lang="en-US" sz="3200" b="1" dirty="0"/>
              <a:t>…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8EBCE-4910-4097-A687-D75D3355F86D}" type="slidenum">
              <a:rPr lang="en-US" smtClean="0"/>
              <a:t>5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88723" y="1892472"/>
            <a:ext cx="17506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8000"/>
                </a:solidFill>
                <a:latin typeface="Monaco"/>
                <a:cs typeface="Monaco"/>
              </a:rPr>
              <a:t>$ </a:t>
            </a:r>
            <a:r>
              <a:rPr lang="en-US" sz="2000" dirty="0" err="1">
                <a:solidFill>
                  <a:srgbClr val="008000"/>
                </a:solidFill>
                <a:latin typeface="Monaco"/>
                <a:cs typeface="Monaco"/>
              </a:rPr>
              <a:t>jsc</a:t>
            </a:r>
            <a:endParaRPr lang="en-US" sz="2000" dirty="0">
              <a:solidFill>
                <a:srgbClr val="008000"/>
              </a:solidFill>
              <a:latin typeface="Monaco"/>
              <a:cs typeface="Monaco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50292" y="2271977"/>
            <a:ext cx="14712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8000"/>
                </a:solidFill>
                <a:latin typeface="Monaco"/>
                <a:cs typeface="Monaco"/>
              </a:rPr>
              <a:t>[] + []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53284" y="3101214"/>
            <a:ext cx="16848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8000"/>
                </a:solidFill>
                <a:latin typeface="Monaco"/>
                <a:cs typeface="Monaco"/>
              </a:rPr>
              <a:t>[] + {}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88723" y="2271977"/>
            <a:ext cx="8033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8000"/>
                </a:solidFill>
                <a:latin typeface="Monaco"/>
                <a:cs typeface="Monaco"/>
              </a:rPr>
              <a:t>&gt;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88723" y="3096729"/>
            <a:ext cx="7555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8000"/>
                </a:solidFill>
                <a:latin typeface="Monaco"/>
                <a:cs typeface="Monaco"/>
              </a:rPr>
              <a:t>&gt;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37914" y="3455318"/>
            <a:ext cx="32357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8000"/>
                </a:solidFill>
                <a:latin typeface="Monaco"/>
                <a:cs typeface="Monaco"/>
              </a:rPr>
              <a:t>[object Object]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76770" y="3846777"/>
            <a:ext cx="7555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8000"/>
                </a:solidFill>
                <a:latin typeface="Monaco"/>
                <a:cs typeface="Monaco"/>
              </a:rPr>
              <a:t>&gt;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41332" y="3851257"/>
            <a:ext cx="16848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8000"/>
                </a:solidFill>
                <a:latin typeface="Monaco"/>
                <a:cs typeface="Monaco"/>
              </a:rPr>
              <a:t>{} + []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63320" y="4265128"/>
            <a:ext cx="16848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8000"/>
                </a:solidFill>
                <a:latin typeface="Monaco"/>
                <a:cs typeface="Monaco"/>
              </a:rPr>
              <a:t>0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87231" y="4589351"/>
            <a:ext cx="7555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8000"/>
                </a:solidFill>
                <a:latin typeface="Monaco"/>
                <a:cs typeface="Monaco"/>
              </a:rPr>
              <a:t>&gt;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51790" y="4593833"/>
            <a:ext cx="16848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8000"/>
                </a:solidFill>
                <a:latin typeface="Monaco"/>
                <a:cs typeface="Monaco"/>
              </a:rPr>
              <a:t>{} + {}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81247" y="5030116"/>
            <a:ext cx="16848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rgbClr val="008000"/>
                </a:solidFill>
                <a:latin typeface="Monaco"/>
                <a:cs typeface="Monaco"/>
              </a:rPr>
              <a:t>NaN</a:t>
            </a:r>
            <a:endParaRPr lang="en-US" sz="2000" dirty="0">
              <a:solidFill>
                <a:srgbClr val="008000"/>
              </a:solidFill>
              <a:latin typeface="Monaco"/>
              <a:cs typeface="Monaco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626100" y="6073551"/>
            <a:ext cx="33008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Source: Gary Bernhardt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CodeMash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2012</a:t>
            </a:r>
          </a:p>
        </p:txBody>
      </p:sp>
    </p:spTree>
    <p:extLst>
      <p:ext uri="{BB962C8B-B14F-4D97-AF65-F5344CB8AC3E}">
        <p14:creationId xmlns:p14="http://schemas.microsoft.com/office/powerpoint/2010/main" val="112266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ahl.jpg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485" t="-460" r="-187" b="460"/>
          <a:stretch/>
        </p:blipFill>
        <p:spPr>
          <a:xfrm>
            <a:off x="2764117" y="327958"/>
            <a:ext cx="3608295" cy="4907667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8EBCE-4910-4097-A687-D75D3355F86D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987913" y="5655728"/>
            <a:ext cx="542137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Ole-Johan Dhal 12/10/1931 – 29/6/2002</a:t>
            </a:r>
            <a:br>
              <a:rPr lang="en-US" sz="2400" b="1" dirty="0"/>
            </a:br>
            <a:r>
              <a:rPr lang="en-US" dirty="0"/>
              <a:t>Turing Award  2001</a:t>
            </a:r>
          </a:p>
          <a:p>
            <a:pPr algn="ctr"/>
            <a:r>
              <a:rPr lang="en-US" dirty="0"/>
              <a:t>Object-oriented programming, </a:t>
            </a:r>
            <a:r>
              <a:rPr lang="en-US" dirty="0" err="1"/>
              <a:t>Simula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0965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660">
        <p:fade/>
      </p:transition>
    </mc:Choice>
    <mc:Fallback xmlns="">
      <p:transition xmlns:p14="http://schemas.microsoft.com/office/powerpoint/2010/main" spd="slow" advClick="0" advTm="2660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4" descr="nygaard2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35" t="7685" r="33111" b="31754"/>
          <a:stretch/>
        </p:blipFill>
        <p:spPr>
          <a:xfrm>
            <a:off x="2764118" y="351118"/>
            <a:ext cx="3593353" cy="4885763"/>
          </a:xfr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8EBCE-4910-4097-A687-D75D3355F86D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045544" y="5655728"/>
            <a:ext cx="530611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Kristen </a:t>
            </a:r>
            <a:r>
              <a:rPr lang="en-US" sz="2400" b="1" dirty="0" err="1"/>
              <a:t>Nygaard</a:t>
            </a:r>
            <a:r>
              <a:rPr lang="en-US" sz="2400" b="1" dirty="0"/>
              <a:t> 27/8/1926 – 10/8/2002</a:t>
            </a:r>
            <a:br>
              <a:rPr lang="en-US" sz="2400" b="1" dirty="0"/>
            </a:br>
            <a:r>
              <a:rPr lang="en-US" dirty="0"/>
              <a:t>Turing Award  2001</a:t>
            </a:r>
          </a:p>
          <a:p>
            <a:pPr algn="ctr"/>
            <a:r>
              <a:rPr lang="en-US" dirty="0"/>
              <a:t>Object-oriented programming, </a:t>
            </a:r>
            <a:r>
              <a:rPr lang="en-US" dirty="0" err="1"/>
              <a:t>Simula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907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660">
        <p:fade/>
      </p:transition>
    </mc:Choice>
    <mc:Fallback xmlns="">
      <p:transition xmlns:p14="http://schemas.microsoft.com/office/powerpoint/2010/main" spd="slow" advClick="0" advTm="2660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r="2695"/>
          <a:stretch/>
        </p:blipFill>
        <p:spPr>
          <a:xfrm>
            <a:off x="2734292" y="358301"/>
            <a:ext cx="3636000" cy="4880567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8EBCE-4910-4097-A687-D75D3355F86D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680023" y="5655728"/>
            <a:ext cx="403713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Alan Kay 17/5/1940 –</a:t>
            </a:r>
            <a:br>
              <a:rPr lang="en-US" sz="2400" b="1" dirty="0"/>
            </a:br>
            <a:r>
              <a:rPr lang="en-US" dirty="0"/>
              <a:t>Turing Award  2003</a:t>
            </a:r>
          </a:p>
          <a:p>
            <a:pPr algn="ctr"/>
            <a:r>
              <a:rPr lang="en-US" dirty="0"/>
              <a:t>object-oriented programming, </a:t>
            </a:r>
            <a:r>
              <a:rPr lang="en-US" dirty="0" err="1"/>
              <a:t>smalltalk</a:t>
            </a:r>
            <a:r>
              <a:rPr lang="en-US" dirty="0"/>
              <a:t>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898" r="3202"/>
          <a:stretch/>
        </p:blipFill>
        <p:spPr>
          <a:xfrm>
            <a:off x="2734292" y="358301"/>
            <a:ext cx="3636000" cy="4893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656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660">
        <p:fade/>
      </p:transition>
    </mc:Choice>
    <mc:Fallback xmlns="">
      <p:transition xmlns:p14="http://schemas.microsoft.com/office/powerpoint/2010/main" spd="slow" advClick="0" advTm="2660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naur.jpe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08" r="32693"/>
          <a:stretch/>
        </p:blipFill>
        <p:spPr>
          <a:xfrm>
            <a:off x="2741706" y="373242"/>
            <a:ext cx="3623235" cy="4886052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8EBCE-4910-4097-A687-D75D3355F86D}" type="slidenum">
              <a:rPr lang="en-US" smtClean="0"/>
              <a:pPr/>
              <a:t>53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459485" y="5655728"/>
            <a:ext cx="447820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Peter </a:t>
            </a:r>
            <a:r>
              <a:rPr lang="en-US" sz="2400" b="1" dirty="0" err="1"/>
              <a:t>Naur</a:t>
            </a:r>
            <a:r>
              <a:rPr lang="en-US" sz="2400" b="1" dirty="0"/>
              <a:t> 8/6/1936 – 25/9/2001</a:t>
            </a:r>
            <a:br>
              <a:rPr lang="en-US" sz="2400" b="1" dirty="0"/>
            </a:br>
            <a:r>
              <a:rPr lang="en-US" dirty="0"/>
              <a:t>Turing Award  2005</a:t>
            </a:r>
          </a:p>
          <a:p>
            <a:pPr algn="ctr"/>
            <a:r>
              <a:rPr lang="en-US" dirty="0"/>
              <a:t>ALGOL, BNF</a:t>
            </a:r>
          </a:p>
        </p:txBody>
      </p:sp>
    </p:spTree>
    <p:extLst>
      <p:ext uri="{BB962C8B-B14F-4D97-AF65-F5344CB8AC3E}">
        <p14:creationId xmlns:p14="http://schemas.microsoft.com/office/powerpoint/2010/main" val="77603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660">
        <p:fade/>
      </p:transition>
    </mc:Choice>
    <mc:Fallback xmlns="">
      <p:transition xmlns:p14="http://schemas.microsoft.com/office/powerpoint/2010/main" spd="slow" advClick="0" advTm="2660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" r="24989"/>
          <a:stretch/>
        </p:blipFill>
        <p:spPr>
          <a:xfrm>
            <a:off x="2734292" y="358301"/>
            <a:ext cx="3636000" cy="4893647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8EBCE-4910-4097-A687-D75D3355F86D}" type="slidenum">
              <a:rPr lang="en-US" smtClean="0"/>
              <a:pPr/>
              <a:t>54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177673" y="5655728"/>
            <a:ext cx="504184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Fran Allen 4/8/1932 –</a:t>
            </a:r>
            <a:br>
              <a:rPr lang="en-US" sz="2400" b="1" dirty="0"/>
            </a:br>
            <a:r>
              <a:rPr lang="en-US" dirty="0"/>
              <a:t>Turing Award  2006</a:t>
            </a:r>
          </a:p>
          <a:p>
            <a:pPr algn="ctr"/>
            <a:r>
              <a:rPr lang="en-US" dirty="0"/>
              <a:t>compilers, optimizing compilers, parallel compilers</a:t>
            </a:r>
          </a:p>
        </p:txBody>
      </p:sp>
    </p:spTree>
    <p:extLst>
      <p:ext uri="{BB962C8B-B14F-4D97-AF65-F5344CB8AC3E}">
        <p14:creationId xmlns:p14="http://schemas.microsoft.com/office/powerpoint/2010/main" val="4262947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660">
        <p:fade/>
      </p:transition>
    </mc:Choice>
    <mc:Fallback xmlns="">
      <p:transition xmlns:p14="http://schemas.microsoft.com/office/powerpoint/2010/main" spd="slow" advClick="0" advTm="2660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17181" r="27093"/>
          <a:stretch/>
        </p:blipFill>
        <p:spPr>
          <a:xfrm>
            <a:off x="2726719" y="358301"/>
            <a:ext cx="3636000" cy="4893476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8EBCE-4910-4097-A687-D75D3355F86D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912571" y="5655728"/>
            <a:ext cx="557203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Barbara </a:t>
            </a:r>
            <a:r>
              <a:rPr lang="en-US" sz="2400" b="1" dirty="0" err="1"/>
              <a:t>Liskov</a:t>
            </a:r>
            <a:r>
              <a:rPr lang="en-US" sz="2400" b="1" dirty="0"/>
              <a:t> 8/6/1936 – 25/9/2001</a:t>
            </a:r>
            <a:br>
              <a:rPr lang="en-US" sz="2400" b="1" dirty="0"/>
            </a:br>
            <a:r>
              <a:rPr lang="en-US" dirty="0"/>
              <a:t>Turing Award  2008</a:t>
            </a:r>
          </a:p>
          <a:p>
            <a:pPr algn="ctr"/>
            <a:r>
              <a:rPr lang="en-US" dirty="0"/>
              <a:t>CLU, ARGUS, data abstraction, distributed computing</a:t>
            </a:r>
          </a:p>
        </p:txBody>
      </p:sp>
    </p:spTree>
    <p:extLst>
      <p:ext uri="{BB962C8B-B14F-4D97-AF65-F5344CB8AC3E}">
        <p14:creationId xmlns:p14="http://schemas.microsoft.com/office/powerpoint/2010/main" val="1371487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660">
        <p:fade/>
      </p:transition>
    </mc:Choice>
    <mc:Fallback xmlns="">
      <p:transition xmlns:p14="http://schemas.microsoft.com/office/powerpoint/2010/main" spd="slow" advClick="0" advTm="266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/>
          <p:nvPr/>
        </p:nvSpPr>
        <p:spPr>
          <a:xfrm>
            <a:off x="164330" y="1764000"/>
            <a:ext cx="8815340" cy="4154983"/>
          </a:xfrm>
          <a:prstGeom prst="rect">
            <a:avLst/>
          </a:prstGeom>
          <a:solidFill>
            <a:srgbClr val="000000"/>
          </a:solidFill>
          <a:effectLst/>
        </p:spPr>
        <p:txBody>
          <a:bodyPr wrap="square" rtlCol="0">
            <a:spAutoFit/>
          </a:bodyPr>
          <a:lstStyle/>
          <a:p>
            <a:endParaRPr lang="en-US" sz="2400" dirty="0">
              <a:solidFill>
                <a:srgbClr val="0000FF"/>
              </a:solidFill>
              <a:latin typeface="Monaco"/>
              <a:cs typeface="Monaco"/>
            </a:endParaRPr>
          </a:p>
          <a:p>
            <a:endParaRPr lang="en-US" sz="2400" dirty="0">
              <a:solidFill>
                <a:srgbClr val="0000FF"/>
              </a:solidFill>
              <a:latin typeface="Monaco"/>
              <a:cs typeface="Monaco"/>
            </a:endParaRPr>
          </a:p>
          <a:p>
            <a:endParaRPr lang="en-US" sz="2400" dirty="0">
              <a:solidFill>
                <a:srgbClr val="0000FF"/>
              </a:solidFill>
              <a:latin typeface="Monaco"/>
              <a:cs typeface="Monaco"/>
            </a:endParaRPr>
          </a:p>
          <a:p>
            <a:endParaRPr lang="en-US" sz="2400" dirty="0">
              <a:solidFill>
                <a:srgbClr val="0000FF"/>
              </a:solidFill>
              <a:latin typeface="Monaco"/>
              <a:cs typeface="Monaco"/>
            </a:endParaRPr>
          </a:p>
          <a:p>
            <a:endParaRPr lang="en-US" sz="2400" dirty="0">
              <a:solidFill>
                <a:srgbClr val="0000FF"/>
              </a:solidFill>
              <a:latin typeface="Monaco"/>
              <a:cs typeface="Monaco"/>
            </a:endParaRPr>
          </a:p>
          <a:p>
            <a:endParaRPr lang="en-US" sz="2400" dirty="0">
              <a:solidFill>
                <a:srgbClr val="0000FF"/>
              </a:solidFill>
              <a:latin typeface="Monaco"/>
              <a:cs typeface="Monaco"/>
            </a:endParaRPr>
          </a:p>
          <a:p>
            <a:endParaRPr lang="en-US" sz="2400" dirty="0">
              <a:solidFill>
                <a:srgbClr val="0000FF"/>
              </a:solidFill>
              <a:latin typeface="Monaco"/>
              <a:cs typeface="Monaco"/>
            </a:endParaRPr>
          </a:p>
          <a:p>
            <a:endParaRPr lang="en-US" sz="2400" dirty="0">
              <a:solidFill>
                <a:srgbClr val="0000FF"/>
              </a:solidFill>
              <a:latin typeface="Monaco"/>
              <a:cs typeface="Monaco"/>
            </a:endParaRPr>
          </a:p>
          <a:p>
            <a:endParaRPr lang="en-US" sz="2400" dirty="0">
              <a:solidFill>
                <a:srgbClr val="0000FF"/>
              </a:solidFill>
              <a:latin typeface="Monaco"/>
              <a:cs typeface="Monaco"/>
            </a:endParaRPr>
          </a:p>
          <a:p>
            <a:endParaRPr lang="en-US" sz="2400" dirty="0">
              <a:solidFill>
                <a:srgbClr val="0000FF"/>
              </a:solidFill>
              <a:latin typeface="Monaco"/>
              <a:cs typeface="Monaco"/>
            </a:endParaRPr>
          </a:p>
          <a:p>
            <a:endParaRPr lang="en-US" sz="2400" dirty="0">
              <a:solidFill>
                <a:srgbClr val="0000FF"/>
              </a:solidFill>
              <a:latin typeface="Monaco"/>
              <a:cs typeface="Monaco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92919" y="-42323"/>
            <a:ext cx="8079581" cy="1658198"/>
          </a:xfrm>
        </p:spPr>
        <p:txBody>
          <a:bodyPr>
            <a:normAutofit/>
          </a:bodyPr>
          <a:lstStyle/>
          <a:p>
            <a:r>
              <a:rPr lang="en-US" sz="3200" b="1" dirty="0"/>
              <a:t>a little more </a:t>
            </a:r>
            <a:r>
              <a:rPr lang="en-US" sz="3200" b="1" dirty="0" err="1"/>
              <a:t>js</a:t>
            </a:r>
            <a:r>
              <a:rPr lang="en-US" sz="3200" b="1" dirty="0"/>
              <a:t>…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8EBCE-4910-4097-A687-D75D3355F86D}" type="slidenum">
              <a:rPr lang="en-US" smtClean="0"/>
              <a:t>6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88723" y="1907414"/>
            <a:ext cx="17506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8000"/>
                </a:solidFill>
                <a:latin typeface="Monaco"/>
                <a:cs typeface="Monaco"/>
              </a:rPr>
              <a:t>$ </a:t>
            </a:r>
            <a:r>
              <a:rPr lang="en-US" sz="2000" dirty="0" err="1">
                <a:solidFill>
                  <a:srgbClr val="008000"/>
                </a:solidFill>
                <a:latin typeface="Monaco"/>
                <a:cs typeface="Monaco"/>
              </a:rPr>
              <a:t>jsc</a:t>
            </a:r>
            <a:endParaRPr lang="en-US" sz="2000" dirty="0">
              <a:solidFill>
                <a:srgbClr val="008000"/>
              </a:solidFill>
              <a:latin typeface="Monaco"/>
              <a:cs typeface="Monaco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50291" y="2286919"/>
            <a:ext cx="20539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8000"/>
                </a:solidFill>
                <a:latin typeface="Monaco"/>
                <a:cs typeface="Monaco"/>
              </a:rPr>
              <a:t>Array(14)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53282" y="3116156"/>
            <a:ext cx="43443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8000"/>
                </a:solidFill>
                <a:latin typeface="Monaco"/>
                <a:cs typeface="Monaco"/>
              </a:rPr>
              <a:t>Array(14).join("foo")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88723" y="2286919"/>
            <a:ext cx="8033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8000"/>
                </a:solidFill>
                <a:latin typeface="Monaco"/>
                <a:cs typeface="Monaco"/>
              </a:rPr>
              <a:t>&gt;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88723" y="3111671"/>
            <a:ext cx="7555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8000"/>
                </a:solidFill>
                <a:latin typeface="Monaco"/>
                <a:cs typeface="Monaco"/>
              </a:rPr>
              <a:t>&gt;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24115" y="3470260"/>
            <a:ext cx="80981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rgbClr val="008000"/>
                </a:solidFill>
                <a:latin typeface="Monaco"/>
                <a:cs typeface="Monaco"/>
              </a:rPr>
              <a:t>foofoofoofoofoofoofoofoofoofoofoofoofoofoo</a:t>
            </a:r>
            <a:endParaRPr lang="en-US" sz="2000" dirty="0">
              <a:solidFill>
                <a:srgbClr val="008000"/>
              </a:solidFill>
              <a:latin typeface="Monaco"/>
              <a:cs typeface="Monaco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69299" y="3861719"/>
            <a:ext cx="7555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8000"/>
                </a:solidFill>
                <a:latin typeface="Monaco"/>
                <a:cs typeface="Monaco"/>
              </a:rPr>
              <a:t>&gt;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33861" y="3866199"/>
            <a:ext cx="50137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8000"/>
                </a:solidFill>
                <a:latin typeface="Monaco"/>
                <a:cs typeface="Monaco"/>
              </a:rPr>
              <a:t>Array(14).join("foo" + 1)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79760" y="4604293"/>
            <a:ext cx="7555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8000"/>
                </a:solidFill>
                <a:latin typeface="Monaco"/>
                <a:cs typeface="Monaco"/>
              </a:rPr>
              <a:t>&gt;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44317" y="4608775"/>
            <a:ext cx="58550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8000"/>
                </a:solidFill>
                <a:latin typeface="Monaco"/>
                <a:cs typeface="Monaco"/>
              </a:rPr>
              <a:t>Array(14).join("foo" - 1)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81246" y="5045058"/>
            <a:ext cx="79289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rgbClr val="008000"/>
                </a:solidFill>
                <a:latin typeface="Monaco"/>
                <a:cs typeface="Monaco"/>
              </a:rPr>
              <a:t>NaNNaNNaNNaNNaNNaNNaNNaNNaNNaNNaNNaNNaNNaN</a:t>
            </a:r>
            <a:r>
              <a:rPr lang="en-US" sz="2000" dirty="0">
                <a:solidFill>
                  <a:srgbClr val="008000"/>
                </a:solidFill>
                <a:latin typeface="Monaco"/>
                <a:cs typeface="Monaco"/>
              </a:rPr>
              <a:t> Batman!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626100" y="6093296"/>
            <a:ext cx="33008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Source: Gary Bernhardt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CodeMash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2012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25955" y="2696304"/>
            <a:ext cx="32357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8000"/>
                </a:solidFill>
                <a:latin typeface="Monaco"/>
                <a:cs typeface="Monaco"/>
              </a:rPr>
              <a:t>,,,,,,,,,,,,,,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31590" y="4242742"/>
            <a:ext cx="88451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8000"/>
                </a:solidFill>
                <a:latin typeface="Monaco"/>
                <a:cs typeface="Monaco"/>
              </a:rPr>
              <a:t>foo1foo1foo1foo1foo1foo1foo1foo1foo1foo1foo1foo1foo1foo1 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599319" y="4611764"/>
            <a:ext cx="27966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8000"/>
                </a:solidFill>
                <a:latin typeface="Monaco"/>
                <a:cs typeface="Monaco"/>
              </a:rPr>
              <a:t>+ "Batman!"</a:t>
            </a:r>
          </a:p>
        </p:txBody>
      </p:sp>
    </p:spTree>
    <p:extLst>
      <p:ext uri="{BB962C8B-B14F-4D97-AF65-F5344CB8AC3E}">
        <p14:creationId xmlns:p14="http://schemas.microsoft.com/office/powerpoint/2010/main" val="1831577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6" grpId="0"/>
      <p:bldP spid="17" grpId="0"/>
      <p:bldP spid="18" grpId="0"/>
      <p:bldP spid="20" grpId="0"/>
      <p:bldP spid="22" grpId="0"/>
      <p:bldP spid="2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92919" y="-42323"/>
            <a:ext cx="8079581" cy="1658198"/>
          </a:xfrm>
        </p:spPr>
        <p:txBody>
          <a:bodyPr>
            <a:normAutofit/>
          </a:bodyPr>
          <a:lstStyle/>
          <a:p>
            <a:r>
              <a:rPr lang="en-US" sz="3200" b="1" dirty="0"/>
              <a:t>some </a:t>
            </a:r>
            <a:r>
              <a:rPr lang="en-US" sz="3200" b="1" dirty="0" err="1"/>
              <a:t>php</a:t>
            </a:r>
            <a:r>
              <a:rPr lang="en-US" sz="3200" b="1" dirty="0"/>
              <a:t>…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8EBCE-4910-4097-A687-D75D3355F86D}" type="slidenum">
              <a:rPr lang="en-US" smtClean="0"/>
              <a:t>7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2810919" y="1710272"/>
            <a:ext cx="3860803" cy="2308324"/>
          </a:xfrm>
          <a:prstGeom prst="rect">
            <a:avLst/>
          </a:prstGeom>
          <a:solidFill>
            <a:schemeClr val="bg1"/>
          </a:solidFill>
          <a:effectLst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latin typeface="Monaco"/>
                <a:cs typeface="Monaco"/>
              </a:rPr>
              <a:t>&lt;?</a:t>
            </a:r>
            <a:r>
              <a:rPr lang="en-US" sz="2400" dirty="0" err="1">
                <a:solidFill>
                  <a:srgbClr val="0000FF"/>
                </a:solidFill>
                <a:latin typeface="Monaco"/>
                <a:cs typeface="Monaco"/>
              </a:rPr>
              <a:t>php</a:t>
            </a:r>
            <a:endParaRPr lang="en-US" sz="2400" dirty="0">
              <a:solidFill>
                <a:srgbClr val="0000FF"/>
              </a:solidFill>
              <a:latin typeface="Monaco"/>
              <a:cs typeface="Monaco"/>
            </a:endParaRPr>
          </a:p>
          <a:p>
            <a:r>
              <a:rPr lang="en-US" sz="2400" dirty="0">
                <a:solidFill>
                  <a:srgbClr val="0000FF"/>
                </a:solidFill>
                <a:latin typeface="Monaco"/>
                <a:cs typeface="Monaco"/>
              </a:rPr>
              <a:t>$A </a:t>
            </a:r>
            <a:r>
              <a:rPr lang="en-US" sz="2400" dirty="0">
                <a:solidFill>
                  <a:srgbClr val="008000"/>
                </a:solidFill>
                <a:latin typeface="Monaco"/>
                <a:cs typeface="Monaco"/>
              </a:rPr>
              <a:t>= array();</a:t>
            </a:r>
          </a:p>
          <a:p>
            <a:r>
              <a:rPr lang="en-US" sz="2400" dirty="0">
                <a:solidFill>
                  <a:srgbClr val="0000FF"/>
                </a:solidFill>
                <a:latin typeface="Monaco"/>
                <a:cs typeface="Monaco"/>
              </a:rPr>
              <a:t>$A</a:t>
            </a:r>
            <a:r>
              <a:rPr lang="en-US" sz="2400" dirty="0">
                <a:solidFill>
                  <a:srgbClr val="008000"/>
                </a:solidFill>
                <a:latin typeface="Monaco"/>
                <a:cs typeface="Monaco"/>
              </a:rPr>
              <a:t>[</a:t>
            </a:r>
            <a:r>
              <a:rPr lang="en-US" sz="2400" dirty="0">
                <a:solidFill>
                  <a:srgbClr val="0000FF"/>
                </a:solidFill>
                <a:latin typeface="Monaco"/>
                <a:cs typeface="Monaco"/>
              </a:rPr>
              <a:t>0</a:t>
            </a:r>
            <a:r>
              <a:rPr lang="en-US" sz="2400" dirty="0">
                <a:solidFill>
                  <a:srgbClr val="008000"/>
                </a:solidFill>
                <a:latin typeface="Monaco"/>
                <a:cs typeface="Monaco"/>
              </a:rPr>
              <a:t>] = </a:t>
            </a:r>
            <a:r>
              <a:rPr lang="en-US" sz="2400" dirty="0">
                <a:solidFill>
                  <a:srgbClr val="0000FF"/>
                </a:solidFill>
                <a:latin typeface="Monaco"/>
                <a:cs typeface="Monaco"/>
              </a:rPr>
              <a:t>5</a:t>
            </a:r>
            <a:r>
              <a:rPr lang="en-US" sz="2400" dirty="0">
                <a:solidFill>
                  <a:srgbClr val="008000"/>
                </a:solidFill>
                <a:latin typeface="Monaco"/>
                <a:cs typeface="Monaco"/>
              </a:rPr>
              <a:t>;</a:t>
            </a:r>
          </a:p>
          <a:p>
            <a:endParaRPr lang="en-US" sz="2400" dirty="0">
              <a:solidFill>
                <a:srgbClr val="008000"/>
              </a:solidFill>
              <a:latin typeface="Monaco"/>
              <a:cs typeface="Monaco"/>
            </a:endParaRPr>
          </a:p>
          <a:p>
            <a:r>
              <a:rPr lang="en-US" sz="2400" dirty="0">
                <a:solidFill>
                  <a:srgbClr val="008000"/>
                </a:solidFill>
                <a:latin typeface="Monaco"/>
                <a:cs typeface="Monaco"/>
              </a:rPr>
              <a:t>echo </a:t>
            </a:r>
            <a:r>
              <a:rPr lang="en-US" sz="2400" dirty="0">
                <a:solidFill>
                  <a:srgbClr val="FF0000"/>
                </a:solidFill>
                <a:latin typeface="Monaco"/>
                <a:cs typeface="Monaco"/>
              </a:rPr>
              <a:t>"A[0]: $A[0]"</a:t>
            </a:r>
            <a:r>
              <a:rPr lang="en-US" sz="2400" dirty="0">
                <a:solidFill>
                  <a:srgbClr val="008000"/>
                </a:solidFill>
                <a:latin typeface="Monaco"/>
                <a:cs typeface="Monaco"/>
              </a:rPr>
              <a:t>;</a:t>
            </a:r>
          </a:p>
          <a:p>
            <a:r>
              <a:rPr lang="en-US" sz="2400" dirty="0">
                <a:solidFill>
                  <a:srgbClr val="0000FF"/>
                </a:solidFill>
                <a:latin typeface="Monaco"/>
                <a:cs typeface="Monaco"/>
              </a:rPr>
              <a:t>?&gt;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819384" y="5773267"/>
            <a:ext cx="37084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Monaco"/>
                <a:cs typeface="Monaco"/>
              </a:rPr>
              <a:t>A[0]: 5</a:t>
            </a:r>
          </a:p>
        </p:txBody>
      </p:sp>
    </p:spTree>
    <p:extLst>
      <p:ext uri="{BB962C8B-B14F-4D97-AF65-F5344CB8AC3E}">
        <p14:creationId xmlns:p14="http://schemas.microsoft.com/office/powerpoint/2010/main" val="2084636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92919" y="-42323"/>
            <a:ext cx="8079581" cy="1658198"/>
          </a:xfrm>
        </p:spPr>
        <p:txBody>
          <a:bodyPr>
            <a:normAutofit/>
          </a:bodyPr>
          <a:lstStyle/>
          <a:p>
            <a:r>
              <a:rPr lang="en-US" sz="3200" b="1" dirty="0"/>
              <a:t>some </a:t>
            </a:r>
            <a:r>
              <a:rPr lang="en-US" sz="3200" b="1" dirty="0" err="1"/>
              <a:t>php</a:t>
            </a:r>
            <a:r>
              <a:rPr lang="en-US" sz="3200" b="1" dirty="0"/>
              <a:t>…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8EBCE-4910-4097-A687-D75D3355F86D}" type="slidenum">
              <a:rPr lang="en-US" smtClean="0"/>
              <a:t>8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2810919" y="1710272"/>
            <a:ext cx="3860803" cy="3046988"/>
          </a:xfrm>
          <a:prstGeom prst="rect">
            <a:avLst/>
          </a:prstGeom>
          <a:solidFill>
            <a:schemeClr val="bg1"/>
          </a:solidFill>
          <a:effectLst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latin typeface="Monaco"/>
                <a:cs typeface="Monaco"/>
              </a:rPr>
              <a:t>&lt;?</a:t>
            </a:r>
            <a:r>
              <a:rPr lang="en-US" sz="2400" dirty="0" err="1">
                <a:solidFill>
                  <a:srgbClr val="0000FF"/>
                </a:solidFill>
                <a:latin typeface="Monaco"/>
                <a:cs typeface="Monaco"/>
              </a:rPr>
              <a:t>php</a:t>
            </a:r>
            <a:endParaRPr lang="en-US" sz="2400" dirty="0">
              <a:solidFill>
                <a:srgbClr val="0000FF"/>
              </a:solidFill>
              <a:latin typeface="Monaco"/>
              <a:cs typeface="Monaco"/>
            </a:endParaRPr>
          </a:p>
          <a:p>
            <a:r>
              <a:rPr lang="en-US" sz="2400" dirty="0">
                <a:solidFill>
                  <a:srgbClr val="0000FF"/>
                </a:solidFill>
                <a:latin typeface="Monaco"/>
                <a:cs typeface="Monaco"/>
              </a:rPr>
              <a:t>$A </a:t>
            </a:r>
            <a:r>
              <a:rPr lang="en-US" sz="2400" dirty="0">
                <a:solidFill>
                  <a:srgbClr val="008000"/>
                </a:solidFill>
                <a:latin typeface="Monaco"/>
                <a:cs typeface="Monaco"/>
              </a:rPr>
              <a:t>= array();</a:t>
            </a:r>
          </a:p>
          <a:p>
            <a:r>
              <a:rPr lang="en-US" sz="2400" dirty="0">
                <a:solidFill>
                  <a:srgbClr val="0000FF"/>
                </a:solidFill>
                <a:latin typeface="Monaco"/>
                <a:cs typeface="Monaco"/>
              </a:rPr>
              <a:t>$A</a:t>
            </a:r>
            <a:r>
              <a:rPr lang="en-US" sz="2400" dirty="0">
                <a:solidFill>
                  <a:srgbClr val="008000"/>
                </a:solidFill>
                <a:latin typeface="Monaco"/>
                <a:cs typeface="Monaco"/>
              </a:rPr>
              <a:t>[</a:t>
            </a:r>
            <a:r>
              <a:rPr lang="en-US" sz="2400" dirty="0">
                <a:solidFill>
                  <a:srgbClr val="0000FF"/>
                </a:solidFill>
                <a:latin typeface="Monaco"/>
                <a:cs typeface="Monaco"/>
              </a:rPr>
              <a:t>0</a:t>
            </a:r>
            <a:r>
              <a:rPr lang="en-US" sz="2400" dirty="0">
                <a:solidFill>
                  <a:srgbClr val="008000"/>
                </a:solidFill>
                <a:latin typeface="Monaco"/>
                <a:cs typeface="Monaco"/>
              </a:rPr>
              <a:t>] = </a:t>
            </a:r>
            <a:r>
              <a:rPr lang="en-US" sz="2400" dirty="0">
                <a:solidFill>
                  <a:srgbClr val="0000FF"/>
                </a:solidFill>
                <a:latin typeface="Monaco"/>
                <a:cs typeface="Monaco"/>
              </a:rPr>
              <a:t>5</a:t>
            </a:r>
            <a:r>
              <a:rPr lang="en-US" sz="2400" dirty="0">
                <a:solidFill>
                  <a:srgbClr val="008000"/>
                </a:solidFill>
                <a:latin typeface="Monaco"/>
                <a:cs typeface="Monaco"/>
              </a:rPr>
              <a:t>;</a:t>
            </a:r>
          </a:p>
          <a:p>
            <a:endParaRPr lang="en-US" sz="2400" dirty="0">
              <a:solidFill>
                <a:srgbClr val="0000FF"/>
              </a:solidFill>
              <a:latin typeface="Monaco"/>
              <a:cs typeface="Monaco"/>
            </a:endParaRPr>
          </a:p>
          <a:p>
            <a:endParaRPr lang="en-US" sz="2400" dirty="0">
              <a:solidFill>
                <a:srgbClr val="0000FF"/>
              </a:solidFill>
              <a:latin typeface="Monaco"/>
              <a:cs typeface="Monaco"/>
            </a:endParaRPr>
          </a:p>
          <a:p>
            <a:endParaRPr lang="en-US" sz="2400" dirty="0">
              <a:solidFill>
                <a:srgbClr val="008000"/>
              </a:solidFill>
              <a:latin typeface="Monaco"/>
              <a:cs typeface="Monaco"/>
            </a:endParaRPr>
          </a:p>
          <a:p>
            <a:r>
              <a:rPr lang="en-US" sz="2400" dirty="0">
                <a:solidFill>
                  <a:srgbClr val="008000"/>
                </a:solidFill>
                <a:latin typeface="Monaco"/>
                <a:cs typeface="Monaco"/>
              </a:rPr>
              <a:t>echo </a:t>
            </a:r>
            <a:r>
              <a:rPr lang="en-US" sz="2400" dirty="0">
                <a:solidFill>
                  <a:srgbClr val="FF0000"/>
                </a:solidFill>
                <a:latin typeface="Monaco"/>
                <a:cs typeface="Monaco"/>
              </a:rPr>
              <a:t>"A[0]: $A[0]"</a:t>
            </a:r>
            <a:r>
              <a:rPr lang="en-US" sz="2400" dirty="0">
                <a:solidFill>
                  <a:srgbClr val="008000"/>
                </a:solidFill>
                <a:latin typeface="Monaco"/>
                <a:cs typeface="Monaco"/>
              </a:rPr>
              <a:t>;</a:t>
            </a:r>
          </a:p>
          <a:p>
            <a:r>
              <a:rPr lang="en-US" sz="2400" dirty="0">
                <a:solidFill>
                  <a:srgbClr val="0000FF"/>
                </a:solidFill>
                <a:latin typeface="Monaco"/>
                <a:cs typeface="Monaco"/>
              </a:rPr>
              <a:t>?&gt;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815168" y="2802469"/>
            <a:ext cx="16622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latin typeface="Monaco"/>
                <a:cs typeface="Monaco"/>
              </a:rPr>
              <a:t>$C </a:t>
            </a:r>
            <a:r>
              <a:rPr lang="en-US" sz="2400" dirty="0">
                <a:solidFill>
                  <a:srgbClr val="008000"/>
                </a:solidFill>
                <a:latin typeface="Monaco"/>
                <a:cs typeface="Monaco"/>
              </a:rPr>
              <a:t>= </a:t>
            </a:r>
            <a:r>
              <a:rPr lang="en-US" sz="2400" dirty="0">
                <a:solidFill>
                  <a:srgbClr val="0000FF"/>
                </a:solidFill>
                <a:latin typeface="Monaco"/>
                <a:cs typeface="Monaco"/>
              </a:rPr>
              <a:t>$A</a:t>
            </a:r>
            <a:r>
              <a:rPr lang="en-US" sz="2400" dirty="0">
                <a:solidFill>
                  <a:srgbClr val="008000"/>
                </a:solidFill>
                <a:latin typeface="Monaco"/>
                <a:cs typeface="Monaco"/>
              </a:rPr>
              <a:t>;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827868" y="3158069"/>
            <a:ext cx="22163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latin typeface="Monaco"/>
                <a:cs typeface="Monaco"/>
              </a:rPr>
              <a:t>$C</a:t>
            </a:r>
            <a:r>
              <a:rPr lang="en-US" sz="2400" dirty="0">
                <a:solidFill>
                  <a:srgbClr val="008000"/>
                </a:solidFill>
                <a:latin typeface="Monaco"/>
                <a:cs typeface="Monaco"/>
              </a:rPr>
              <a:t>[</a:t>
            </a:r>
            <a:r>
              <a:rPr lang="en-US" sz="2400" dirty="0">
                <a:solidFill>
                  <a:srgbClr val="0000FF"/>
                </a:solidFill>
                <a:latin typeface="Monaco"/>
                <a:cs typeface="Monaco"/>
              </a:rPr>
              <a:t>0</a:t>
            </a:r>
            <a:r>
              <a:rPr lang="en-US" sz="2400" dirty="0">
                <a:solidFill>
                  <a:srgbClr val="008000"/>
                </a:solidFill>
                <a:latin typeface="Monaco"/>
                <a:cs typeface="Monaco"/>
              </a:rPr>
              <a:t>] = </a:t>
            </a:r>
            <a:r>
              <a:rPr lang="en-US" sz="2400" dirty="0">
                <a:solidFill>
                  <a:srgbClr val="0000FF"/>
                </a:solidFill>
                <a:latin typeface="Monaco"/>
                <a:cs typeface="Monaco"/>
              </a:rPr>
              <a:t>10</a:t>
            </a:r>
            <a:r>
              <a:rPr lang="en-US" sz="2400" dirty="0">
                <a:solidFill>
                  <a:srgbClr val="008000"/>
                </a:solidFill>
                <a:latin typeface="Monaco"/>
                <a:cs typeface="Monaco"/>
              </a:rPr>
              <a:t>;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818388" y="5774264"/>
            <a:ext cx="37084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Monaco"/>
                <a:cs typeface="Monaco"/>
              </a:rPr>
              <a:t>A[0]: 5</a:t>
            </a:r>
          </a:p>
        </p:txBody>
      </p:sp>
    </p:spTree>
    <p:extLst>
      <p:ext uri="{BB962C8B-B14F-4D97-AF65-F5344CB8AC3E}">
        <p14:creationId xmlns:p14="http://schemas.microsoft.com/office/powerpoint/2010/main" val="2006603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In PHP, variables are always assigned by value. </a:t>
            </a:r>
          </a:p>
          <a:p>
            <a:r>
              <a:rPr lang="en-US" sz="2800" dirty="0"/>
              <a:t>That is to say, when you assign an expression to a variable, the entire value of the original expression is copied into the destination variable. </a:t>
            </a:r>
          </a:p>
          <a:p>
            <a:r>
              <a:rPr lang="en-US" sz="2800" dirty="0"/>
              <a:t>This means, for instance, that after assigning one variable's value to another, changing one of those variables will have no effect on the other.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25081-AB83-7848-9A33-1FC8AF21598F}" type="slidenum">
              <a:rPr lang="en-AU" smtClean="0"/>
              <a:pPr/>
              <a:t>9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9696980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916</TotalTime>
  <Words>1206</Words>
  <Application>Microsoft Office PowerPoint</Application>
  <PresentationFormat>On-screen Show (4:3)</PresentationFormat>
  <Paragraphs>336</Paragraphs>
  <Slides>55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3" baseType="lpstr">
      <vt:lpstr>Arial</vt:lpstr>
      <vt:lpstr>Calibri</vt:lpstr>
      <vt:lpstr>Calibri Light</vt:lpstr>
      <vt:lpstr>Consolas</vt:lpstr>
      <vt:lpstr>Helvetica</vt:lpstr>
      <vt:lpstr>Monaco</vt:lpstr>
      <vt:lpstr>Zapf Dingbats</vt:lpstr>
      <vt:lpstr>Office Theme</vt:lpstr>
      <vt:lpstr>   CSE 6305  Programming Languages and Systems</vt:lpstr>
      <vt:lpstr>Programming languages suck.</vt:lpstr>
      <vt:lpstr>wtf?</vt:lpstr>
      <vt:lpstr>PowerPoint Presentation</vt:lpstr>
      <vt:lpstr>a little js…</vt:lpstr>
      <vt:lpstr>a little more js…</vt:lpstr>
      <vt:lpstr>some php…</vt:lpstr>
      <vt:lpstr>some php…</vt:lpstr>
      <vt:lpstr>PowerPoint Presentation</vt:lpstr>
      <vt:lpstr>some php…</vt:lpstr>
      <vt:lpstr>some php…</vt:lpstr>
      <vt:lpstr>PowerPoint Presentation</vt:lpstr>
      <vt:lpstr>PowerPoint Presentation</vt:lpstr>
      <vt:lpstr>PowerPoint Presentation</vt:lpstr>
      <vt:lpstr>PHP</vt:lpstr>
      <vt:lpstr>some Python…</vt:lpstr>
      <vt:lpstr>some java…</vt:lpstr>
      <vt:lpstr>PowerPoint Presentation</vt:lpstr>
      <vt:lpstr>Security &amp; Correctness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 double edged sword</vt:lpstr>
      <vt:lpstr>Performance</vt:lpstr>
      <vt:lpstr>PowerPoint Presentation</vt:lpstr>
      <vt:lpstr>PowerPoint Presentation</vt:lpstr>
      <vt:lpstr>PowerPoint Presentation</vt:lpstr>
      <vt:lpstr>Existing Approaches</vt:lpstr>
      <vt:lpstr>Approach 1: Build VM From Scratch</vt:lpstr>
      <vt:lpstr>Approach 2: Existing VM</vt:lpstr>
      <vt:lpstr>Approach 3: Existing Frameworks</vt:lpstr>
      <vt:lpstr>What is so difficult?</vt:lpstr>
      <vt:lpstr>Three Foundamental Concerns</vt:lpstr>
      <vt:lpstr>PowerPoint Presentation</vt:lpstr>
      <vt:lpstr>PowerPoint Presentation</vt:lpstr>
      <vt:lpstr>Language Implementations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Programming Languages and Systems</dc:title>
  <dc:subject/>
  <dc:creator>Rifat Shahriyar</dc:creator>
  <cp:keywords/>
  <dc:description/>
  <cp:lastModifiedBy>Dr. Rifat Shahriyar</cp:lastModifiedBy>
  <cp:revision>175</cp:revision>
  <dcterms:created xsi:type="dcterms:W3CDTF">2010-10-19T05:25:31Z</dcterms:created>
  <dcterms:modified xsi:type="dcterms:W3CDTF">2022-01-14T06:15:26Z</dcterms:modified>
  <cp:category/>
</cp:coreProperties>
</file>